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  <p:sldMasterId id="2147483664" r:id="rId2"/>
  </p:sldMasterIdLst>
  <p:notesMasterIdLst>
    <p:notesMasterId r:id="rId10"/>
  </p:notesMasterIdLst>
  <p:sldIdLst>
    <p:sldId id="259" r:id="rId3"/>
    <p:sldId id="261" r:id="rId4"/>
    <p:sldId id="262" r:id="rId5"/>
    <p:sldId id="264" r:id="rId6"/>
    <p:sldId id="268" r:id="rId7"/>
    <p:sldId id="267" r:id="rId8"/>
    <p:sldId id="26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690"/>
    <a:srgbClr val="13468F"/>
    <a:srgbClr val="144489"/>
    <a:srgbClr val="134183"/>
    <a:srgbClr val="143078"/>
    <a:srgbClr val="182678"/>
    <a:srgbClr val="25457D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92"/>
    <p:restoredTop sz="94613"/>
  </p:normalViewPr>
  <p:slideViewPr>
    <p:cSldViewPr snapToGrid="0" snapToObjects="1">
      <p:cViewPr>
        <p:scale>
          <a:sx n="114" d="100"/>
          <a:sy n="114" d="100"/>
        </p:scale>
        <p:origin x="-14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08A24-3908-FD4C-A1B5-D241FD2225EA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0BDCF-F4C7-6443-9135-F711457E3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66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462" y="8685889"/>
            <a:ext cx="2972004" cy="456704"/>
          </a:xfrm>
          <a:prstGeom prst="rect">
            <a:avLst/>
          </a:prstGeom>
          <a:noFill/>
          <a:ln>
            <a:noFill/>
          </a:ln>
        </p:spPr>
        <p:txBody>
          <a:bodyPr lIns="90075" tIns="45050" rIns="90075" bIns="450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3738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" name="Shape 81"/>
          <p:cNvSpPr txBox="1"/>
          <p:nvPr/>
        </p:nvSpPr>
        <p:spPr>
          <a:xfrm>
            <a:off x="686360" y="4342540"/>
            <a:ext cx="5486679" cy="4114515"/>
          </a:xfrm>
          <a:prstGeom prst="rect">
            <a:avLst/>
          </a:prstGeom>
          <a:noFill/>
          <a:ln>
            <a:noFill/>
          </a:ln>
        </p:spPr>
        <p:txBody>
          <a:bodyPr lIns="86100" tIns="43050" rIns="86100" bIns="43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7026" y="4342944"/>
            <a:ext cx="5483946" cy="4114592"/>
          </a:xfrm>
          <a:prstGeom prst="rect">
            <a:avLst/>
          </a:prstGeom>
          <a:noFill/>
          <a:ln>
            <a:noFill/>
          </a:ln>
        </p:spPr>
        <p:txBody>
          <a:bodyPr lIns="86100" tIns="86100" rIns="86100" bIns="861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82078209c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82078209c_2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CCC3-EDF5-4478-BCC1-FD16BBBAA206}" type="datetime1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9600" y="687233"/>
            <a:ext cx="10972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32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39CD-D80B-4EC3-AE98-86E84D027F22}" type="datetime1">
              <a:rPr lang="fr-FR" smtClean="0"/>
              <a:t>29/05/2019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136-A85E-4346-9EF0-377FEC3FB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9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9D7D-DD2A-4479-BB6B-AB2147390858}" type="datetime1">
              <a:rPr lang="fr-FR" smtClean="0"/>
              <a:t>29/05/2019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136-A85E-4346-9EF0-377FEC3FB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44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0594-A8EF-48D8-A8E1-653C01F26B8D}" type="datetime1">
              <a:rPr lang="fr-FR" smtClean="0"/>
              <a:t>29/05/2019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136-A85E-4346-9EF0-377FEC3FB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87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6EDC-1DB6-4527-9983-AE405A902F29}" type="datetime1">
              <a:rPr lang="fr-FR" smtClean="0"/>
              <a:t>29/05/2019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136-A85E-4346-9EF0-377FEC3FB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56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49A4-DF16-4CD1-95F6-4B6538236468}" type="datetime1">
              <a:rPr lang="fr-FR" smtClean="0"/>
              <a:t>29/05/2019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136-A85E-4346-9EF0-377FEC3FB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62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2D8E-870B-4C38-811D-49862F688A83}" type="datetime1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136-A85E-4346-9EF0-377FEC3FB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014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FD31-B3DB-4F0E-8191-650E7290B2C4}" type="datetime1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136-A85E-4346-9EF0-377FEC3FB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70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9E8A-43B4-4934-855C-18A6E565B33C}" type="datetime1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80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339164"/>
            <a:ext cx="3932238" cy="3529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9EFE-180F-4D11-9E86-A36BA7D1E220}" type="datetime1">
              <a:rPr lang="fr-FR" smtClean="0"/>
              <a:t>29/05/2019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38201" y="1108356"/>
            <a:ext cx="3933825" cy="106242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68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9042401" y="6248400"/>
            <a:ext cx="2539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r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60775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15600" y="1869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5600" y="1383634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85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4597-274A-4793-A7F2-3B03F65E5ACA}" type="datetime1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136-A85E-4346-9EF0-377FEC3FB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31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C20F-6F1F-41A5-84E9-E346BDA35AF6}" type="datetime1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136-A85E-4346-9EF0-377FEC3FB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48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F468-8FC1-43FE-83EC-BE0C3B66E18E}" type="datetime1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136-A85E-4346-9EF0-377FEC3FB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35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9880-390B-4243-AD41-51B917656C88}" type="datetime1">
              <a:rPr lang="fr-FR" smtClean="0"/>
              <a:t>29/05/2019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136-A85E-4346-9EF0-377FEC3FB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28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3001B-C50E-43BB-B81E-EB26934106FA}" type="datetime1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57A44-4D2E-3546-8A94-A147F5BFDC6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979712" y="16260"/>
            <a:ext cx="0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9"/>
          <p:cNvSpPr txBox="1"/>
          <p:nvPr/>
        </p:nvSpPr>
        <p:spPr>
          <a:xfrm>
            <a:off x="1993368" y="88875"/>
            <a:ext cx="78821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 smtClean="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Medical Imaging Research Laboratory</a:t>
            </a:r>
            <a:endParaRPr lang="fr-FR" sz="2100" dirty="0" smtClean="0">
              <a:solidFill>
                <a:schemeClr val="tx1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sz="1400" i="1" dirty="0" smtClean="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www.creatis.insa-lyon.fr</a:t>
            </a:r>
            <a:endParaRPr lang="fr-FR" sz="1400" i="1" dirty="0">
              <a:solidFill>
                <a:schemeClr val="tx1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61"/>
            <a:ext cx="1892745" cy="44797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2" r="4332" b="7485"/>
          <a:stretch/>
        </p:blipFill>
        <p:spPr>
          <a:xfrm>
            <a:off x="10616467" y="59675"/>
            <a:ext cx="1381127" cy="689342"/>
          </a:xfrm>
          <a:prstGeom prst="rect">
            <a:avLst/>
          </a:prstGeom>
        </p:spPr>
      </p:pic>
      <p:cxnSp>
        <p:nvCxnSpPr>
          <p:cNvPr id="16" name="Connecteur droit 11"/>
          <p:cNvCxnSpPr/>
          <p:nvPr userDrawn="1"/>
        </p:nvCxnSpPr>
        <p:spPr>
          <a:xfrm>
            <a:off x="1979712" y="16260"/>
            <a:ext cx="0" cy="533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 userDrawn="1"/>
        </p:nvCxnSpPr>
        <p:spPr>
          <a:xfrm>
            <a:off x="1921843" y="32595"/>
            <a:ext cx="0" cy="687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29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7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18C5-CF53-46AD-9F9A-D200968A83AE}" type="datetime1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3136-A85E-4346-9EF0-377FEC3FB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32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irtual-imaging-platform/VIP-portal/releases/tag/1.2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i.eu/wp-content/uploads/2019/04/Inspired_Issue_34.pdf" TargetMode="External"/><Relationship Id="rId4" Type="http://schemas.openxmlformats.org/officeDocument/2006/relationships/hyperlink" Target="https://www.egi.eu/use-cases/research-stories/creating-a-digital-hear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CN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2606763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 descr="inserm + 8Institu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57152"/>
            <a:ext cx="16224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1" descr="logo_Lyon1partie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2" y="3523076"/>
            <a:ext cx="97313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3617021" y="2532677"/>
            <a:ext cx="4763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Arial" charset="0"/>
                <a:ea typeface="Arial" charset="0"/>
                <a:cs typeface="Arial" charset="0"/>
              </a:rPr>
              <a:t>Projet Transversal VIP</a:t>
            </a:r>
          </a:p>
          <a:p>
            <a:r>
              <a:rPr lang="fr-FR" sz="3200" dirty="0" smtClean="0"/>
              <a:t>Introduction et nouvelles</a:t>
            </a:r>
          </a:p>
          <a:p>
            <a:endParaRPr lang="fr-FR" sz="2000" dirty="0" smtClean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90" y="4298078"/>
            <a:ext cx="1622425" cy="8274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74179"/>
            <a:ext cx="3147237" cy="705300"/>
          </a:xfrm>
          <a:prstGeom prst="rect">
            <a:avLst/>
          </a:prstGeom>
        </p:spPr>
      </p:pic>
      <p:pic>
        <p:nvPicPr>
          <p:cNvPr id="11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" y="5298235"/>
            <a:ext cx="2059118" cy="76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026554" y="5008228"/>
            <a:ext cx="246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Arial" charset="0"/>
                <a:ea typeface="Arial" charset="0"/>
                <a:cs typeface="Arial" charset="0"/>
              </a:rPr>
              <a:t>Sorina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 Pop</a:t>
            </a:r>
          </a:p>
          <a:p>
            <a:r>
              <a:rPr lang="fr-FR" sz="2000" dirty="0" smtClean="0"/>
              <a:t>6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</a:t>
            </a:r>
            <a:r>
              <a:rPr lang="fr-FR" sz="2000" dirty="0" smtClean="0"/>
              <a:t>Workshop VIP</a:t>
            </a:r>
          </a:p>
          <a:p>
            <a:r>
              <a:rPr lang="fr-FR" sz="2000" dirty="0" smtClean="0"/>
              <a:t>03/06/2018</a:t>
            </a:r>
            <a:endParaRPr lang="fr-FR" sz="2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44" y="3529509"/>
            <a:ext cx="3786230" cy="28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Shape 84"/>
          <p:cNvGrpSpPr/>
          <p:nvPr/>
        </p:nvGrpSpPr>
        <p:grpSpPr>
          <a:xfrm>
            <a:off x="236160" y="907297"/>
            <a:ext cx="3434881" cy="1693588"/>
            <a:chOff x="123" y="630"/>
            <a:chExt cx="2119" cy="1199"/>
          </a:xfrm>
        </p:grpSpPr>
        <p:grpSp>
          <p:nvGrpSpPr>
            <p:cNvPr id="85" name="Shape 85"/>
            <p:cNvGrpSpPr/>
            <p:nvPr/>
          </p:nvGrpSpPr>
          <p:grpSpPr>
            <a:xfrm>
              <a:off x="123" y="630"/>
              <a:ext cx="2118" cy="1199"/>
              <a:chOff x="123" y="630"/>
              <a:chExt cx="2118" cy="1199"/>
            </a:xfrm>
          </p:grpSpPr>
          <p:pic>
            <p:nvPicPr>
              <p:cNvPr id="86" name="Shape 86"/>
              <p:cNvPicPr preferRelativeResize="0"/>
              <p:nvPr/>
            </p:nvPicPr>
            <p:blipFill rotWithShape="1">
              <a:blip r:embed="rId3">
                <a:alphaModFix/>
              </a:blip>
              <a:srcRect t="595" r="63936" b="43905"/>
              <a:stretch/>
            </p:blipFill>
            <p:spPr>
              <a:xfrm>
                <a:off x="166" y="678"/>
                <a:ext cx="2065" cy="11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" name="Shape 87"/>
              <p:cNvSpPr/>
              <p:nvPr/>
            </p:nvSpPr>
            <p:spPr>
              <a:xfrm>
                <a:off x="530" y="630"/>
                <a:ext cx="1710" cy="1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123" y="667"/>
                <a:ext cx="45" cy="11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123" y="667"/>
                <a:ext cx="62" cy="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90" name="Shape 90"/>
            <p:cNvCxnSpPr/>
            <p:nvPr/>
          </p:nvCxnSpPr>
          <p:spPr>
            <a:xfrm>
              <a:off x="175" y="1809"/>
              <a:ext cx="2067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Shape 91"/>
            <p:cNvCxnSpPr/>
            <p:nvPr/>
          </p:nvCxnSpPr>
          <p:spPr>
            <a:xfrm>
              <a:off x="2232" y="773"/>
              <a:ext cx="9" cy="1032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Shape 92"/>
          <p:cNvSpPr txBox="1"/>
          <p:nvPr/>
        </p:nvSpPr>
        <p:spPr>
          <a:xfrm>
            <a:off x="230400" y="591902"/>
            <a:ext cx="1636000" cy="25920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lang="en" sz="11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Web portal</a:t>
            </a:r>
          </a:p>
        </p:txBody>
      </p:sp>
      <p:sp>
        <p:nvSpPr>
          <p:cNvPr id="93" name="Shape 93"/>
          <p:cNvSpPr/>
          <p:nvPr/>
        </p:nvSpPr>
        <p:spPr>
          <a:xfrm>
            <a:off x="6288001" y="4081389"/>
            <a:ext cx="5692800" cy="2510100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rgbClr val="346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925" tIns="41450" rIns="82925" bIns="41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6220801" y="3833675"/>
            <a:ext cx="2113199" cy="25920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lang="en" sz="11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6881" y="4572481"/>
            <a:ext cx="5214799" cy="19757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6232333" y="4110200"/>
            <a:ext cx="5604400" cy="39900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900" b="1" dirty="0" smtClean="0"/>
              <a:t>1000+ </a:t>
            </a:r>
            <a:r>
              <a:rPr lang="en" sz="9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registered </a:t>
            </a:r>
            <a:r>
              <a:rPr lang="e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users in </a:t>
            </a:r>
            <a:r>
              <a:rPr lang="en" sz="900" dirty="0" smtClean="0"/>
              <a:t>June </a:t>
            </a:r>
            <a:r>
              <a:rPr lang="en" sz="9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lang="en" sz="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9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r>
              <a:rPr lang="en" sz="9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publications since 2011</a:t>
            </a:r>
          </a:p>
        </p:txBody>
      </p:sp>
      <p:sp>
        <p:nvSpPr>
          <p:cNvPr id="97" name="Shape 97"/>
          <p:cNvSpPr/>
          <p:nvPr/>
        </p:nvSpPr>
        <p:spPr>
          <a:xfrm>
            <a:off x="220800" y="2900465"/>
            <a:ext cx="5821599" cy="3807899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rgbClr val="346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925" tIns="41450" rIns="82925" bIns="41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3444479" y="3008475"/>
            <a:ext cx="1977599" cy="23040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lang="en" sz="9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Neuro-image analysis</a:t>
            </a:r>
          </a:p>
        </p:txBody>
      </p:sp>
      <p:grpSp>
        <p:nvGrpSpPr>
          <p:cNvPr id="99" name="Shape 99"/>
          <p:cNvGrpSpPr/>
          <p:nvPr/>
        </p:nvGrpSpPr>
        <p:grpSpPr>
          <a:xfrm>
            <a:off x="641279" y="2998395"/>
            <a:ext cx="2380691" cy="1749784"/>
            <a:chOff x="333" y="2081"/>
            <a:chExt cx="1313" cy="1214"/>
          </a:xfrm>
        </p:grpSpPr>
        <p:sp>
          <p:nvSpPr>
            <p:cNvPr id="100" name="Shape 100"/>
            <p:cNvSpPr txBox="1"/>
            <p:nvPr/>
          </p:nvSpPr>
          <p:spPr>
            <a:xfrm>
              <a:off x="345" y="2081"/>
              <a:ext cx="1222" cy="157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25000"/>
                <a:buFont typeface="Arial"/>
                <a:buNone/>
              </a:pPr>
              <a:r>
                <a:rPr lang="en" sz="9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Cancer therapy simulation</a:t>
              </a:r>
            </a:p>
          </p:txBody>
        </p:sp>
        <p:pic>
          <p:nvPicPr>
            <p:cNvPr id="101" name="Shape 10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9" y="2219"/>
              <a:ext cx="1193" cy="8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Shape 102"/>
            <p:cNvSpPr txBox="1"/>
            <p:nvPr/>
          </p:nvSpPr>
          <p:spPr>
            <a:xfrm>
              <a:off x="333" y="3080"/>
              <a:ext cx="1313" cy="21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Prostate radiotherapy  plan simulated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with GATE(L. Grevillot and  D. Sarrut)</a:t>
              </a:r>
            </a:p>
          </p:txBody>
        </p:sp>
      </p:grpSp>
      <p:grpSp>
        <p:nvGrpSpPr>
          <p:cNvPr id="103" name="Shape 103"/>
          <p:cNvGrpSpPr/>
          <p:nvPr/>
        </p:nvGrpSpPr>
        <p:grpSpPr>
          <a:xfrm>
            <a:off x="773761" y="4798585"/>
            <a:ext cx="4488960" cy="1800189"/>
            <a:chOff x="403" y="3331"/>
            <a:chExt cx="2338" cy="1250"/>
          </a:xfrm>
        </p:grpSpPr>
        <p:sp>
          <p:nvSpPr>
            <p:cNvPr id="104" name="Shape 104"/>
            <p:cNvSpPr txBox="1"/>
            <p:nvPr/>
          </p:nvSpPr>
          <p:spPr>
            <a:xfrm>
              <a:off x="538" y="3331"/>
              <a:ext cx="840" cy="157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25000"/>
                <a:buFont typeface="Arial"/>
                <a:buNone/>
              </a:pPr>
              <a:r>
                <a:rPr lang="en" sz="9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Image simulation</a:t>
              </a:r>
            </a:p>
          </p:txBody>
        </p:sp>
        <p:pic>
          <p:nvPicPr>
            <p:cNvPr id="105" name="Shape 10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7" y="3472"/>
              <a:ext cx="999" cy="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Shape 106"/>
            <p:cNvSpPr txBox="1"/>
            <p:nvPr/>
          </p:nvSpPr>
          <p:spPr>
            <a:xfrm>
              <a:off x="403" y="4365"/>
              <a:ext cx="2338" cy="217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Echocardiography simulated with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FIELD-II (O. Bernard </a:t>
              </a:r>
              <a:r>
                <a:rPr lang="en" sz="7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 al</a:t>
              </a:r>
              <a:r>
                <a:rPr lang="en"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</p:grpSp>
      <p:sp>
        <p:nvSpPr>
          <p:cNvPr id="107" name="Shape 107"/>
          <p:cNvSpPr txBox="1"/>
          <p:nvPr/>
        </p:nvSpPr>
        <p:spPr>
          <a:xfrm>
            <a:off x="3110400" y="4838907"/>
            <a:ext cx="2786000" cy="23040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lang="en" sz="9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Modeling and optimization of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lang="en" sz="9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distributed computing systems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21381"/>
          <a:stretch/>
        </p:blipFill>
        <p:spPr>
          <a:xfrm>
            <a:off x="3204479" y="5174465"/>
            <a:ext cx="2501600" cy="118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3175679" y="6310743"/>
            <a:ext cx="2737999" cy="315299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Acceleration yielded by non-clairvoyant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replication (R. Ferreira da Silva </a:t>
            </a:r>
            <a:r>
              <a:rPr lang="en" sz="7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71041" y="3207217"/>
            <a:ext cx="1520799" cy="126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3555840" y="4475990"/>
            <a:ext cx="1806800" cy="315299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Brain tissue segmentation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Freesurfer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92160" y="2619635"/>
            <a:ext cx="3490400" cy="25920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lang="en" sz="11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Scientific applications</a:t>
            </a:r>
          </a:p>
        </p:txBody>
      </p:sp>
      <p:sp>
        <p:nvSpPr>
          <p:cNvPr id="113" name="Shape 113"/>
          <p:cNvSpPr/>
          <p:nvPr/>
        </p:nvSpPr>
        <p:spPr>
          <a:xfrm>
            <a:off x="6280319" y="845370"/>
            <a:ext cx="5650400" cy="2985300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rgbClr val="346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925" tIns="41450" rIns="82925" bIns="41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6147841" y="613504"/>
            <a:ext cx="3544399" cy="25920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lang="en" sz="11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Infrastructure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15631" y="1168796"/>
            <a:ext cx="702799" cy="3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10">
            <a:alphaModFix/>
          </a:blip>
          <a:srcRect r="64380"/>
          <a:stretch/>
        </p:blipFill>
        <p:spPr>
          <a:xfrm>
            <a:off x="11017551" y="2147123"/>
            <a:ext cx="720000" cy="3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6253423" y="888575"/>
            <a:ext cx="4578800" cy="25920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Supported by EGI Infrastructure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biomed VO (~</a:t>
            </a:r>
            <a:r>
              <a:rPr lang="en" sz="900" dirty="0"/>
              <a:t>65 </a:t>
            </a:r>
            <a:r>
              <a:rPr lang="e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sites in Europe and beyond)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VIP </a:t>
            </a:r>
            <a:r>
              <a:rPr lang="e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consumes </a:t>
            </a:r>
            <a:r>
              <a:rPr lang="en" sz="9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" sz="9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</a:t>
            </a:r>
            <a:r>
              <a:rPr lang="en"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 years</a:t>
            </a:r>
            <a:r>
              <a:rPr lang="e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every month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lang="en" sz="9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9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9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9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9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9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9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066051" y="2895071"/>
            <a:ext cx="670000" cy="5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1052612" y="3409204"/>
            <a:ext cx="662400" cy="201599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DIRAC</a:t>
            </a:r>
            <a:endParaRPr lang="en"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10829391" y="1977186"/>
            <a:ext cx="1090399" cy="201599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France-Grilles</a:t>
            </a:r>
            <a:endParaRPr lang="en"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1418882" y="744558"/>
            <a:ext cx="1977599" cy="23040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lang="en" sz="9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Application as a service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lang="en" sz="9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File transfer to/from grid</a:t>
            </a:r>
            <a:r>
              <a:rPr lang="en" sz="9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9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9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9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9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9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9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9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4665601" y="1692179"/>
            <a:ext cx="1175199" cy="704099"/>
          </a:xfrm>
          <a:prstGeom prst="rightArrow">
            <a:avLst>
              <a:gd name="adj1" fmla="val 50000"/>
              <a:gd name="adj2" fmla="val 31288"/>
            </a:avLst>
          </a:prstGeom>
          <a:solidFill>
            <a:srgbClr val="729FCF"/>
          </a:solidFill>
          <a:ln w="9525" cap="flat" cmpd="sng">
            <a:solidFill>
              <a:srgbClr val="346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925" tIns="41450" rIns="82925" bIns="41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/>
        </p:nvSpPr>
        <p:spPr>
          <a:xfrm rot="5400000">
            <a:off x="2960590" y="2274143"/>
            <a:ext cx="674100" cy="938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729FCF"/>
          </a:solidFill>
          <a:ln w="9525" cap="flat" cmpd="sng">
            <a:solidFill>
              <a:srgbClr val="346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925" tIns="41450" rIns="82925" bIns="41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7296894" y="99798"/>
            <a:ext cx="4206799" cy="314099"/>
          </a:xfrm>
          <a:prstGeom prst="rect">
            <a:avLst/>
          </a:prstGeom>
          <a:noFill/>
          <a:ln>
            <a:noFill/>
          </a:ln>
        </p:spPr>
        <p:txBody>
          <a:bodyPr lIns="81625" tIns="552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https://vip.creatis.insa-lyon.fr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18" y="1406932"/>
            <a:ext cx="3707934" cy="238790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" sz="1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0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11200" y="1566662"/>
            <a:ext cx="10871198" cy="431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To get/give access to medical imaging applications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" sz="2000" b="0" i="0" u="none" strike="noStrike" cap="none" dirty="0">
                <a:latin typeface="Arial"/>
                <a:ea typeface="Arial"/>
                <a:cs typeface="Arial"/>
                <a:sym typeface="Arial"/>
              </a:rPr>
              <a:t>No need for installation on 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2000" dirty="0" smtClean="0">
                <a:latin typeface="Arial"/>
                <a:ea typeface="Arial"/>
                <a:cs typeface="Arial"/>
              </a:rPr>
              <a:t>users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’ side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" sz="2000" b="0" i="0" u="none" strike="noStrike" cap="none" dirty="0">
                <a:latin typeface="Arial"/>
                <a:ea typeface="Arial"/>
                <a:cs typeface="Arial"/>
                <a:sym typeface="Arial"/>
              </a:rPr>
              <a:t>Easy to use</a:t>
            </a:r>
          </a:p>
          <a:p>
            <a:pPr marL="342900" marR="0" lvl="0" indent="-203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To share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" sz="2000" b="0" i="0" u="none" strike="noStrike" cap="none" dirty="0">
                <a:latin typeface="Arial"/>
                <a:ea typeface="Arial"/>
                <a:cs typeface="Arial"/>
                <a:sym typeface="Arial"/>
              </a:rPr>
              <a:t>Applications and data</a:t>
            </a:r>
          </a:p>
          <a:p>
            <a:pPr marL="342900" marR="0" lvl="0" indent="-203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To get access to distributed computing and storage resources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" sz="2000" b="0" i="0" u="none" strike="noStrike" cap="none" dirty="0">
                <a:latin typeface="Arial"/>
                <a:ea typeface="Arial"/>
                <a:cs typeface="Arial"/>
                <a:sym typeface="Arial"/>
              </a:rPr>
              <a:t>« Free » of charge for research usage </a:t>
            </a:r>
          </a:p>
          <a:p>
            <a:pPr marL="1143000" marR="0" lvl="2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000" b="0" i="0" u="none" strike="noStrike" cap="none" dirty="0">
                <a:latin typeface="Arial"/>
                <a:ea typeface="Arial"/>
                <a:cs typeface="Arial"/>
                <a:sym typeface="Arial"/>
              </a:rPr>
              <a:t>Moral obligation to report publications using these resources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6306" y="818506"/>
            <a:ext cx="926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use VIP?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6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16801" y="1471242"/>
            <a:ext cx="11430000" cy="5377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85000" lnSpcReduction="20000"/>
          </a:bodyPr>
          <a:lstStyle/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■"/>
            </a:pPr>
            <a:r>
              <a:rPr lang="en" dirty="0" smtClean="0"/>
              <a:t>VIP software development</a:t>
            </a:r>
          </a:p>
          <a:p>
            <a:pPr lvl="1" indent="-17145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" sz="2400" dirty="0" smtClean="0"/>
              <a:t>VIP version </a:t>
            </a:r>
            <a:r>
              <a:rPr lang="en" sz="2400" dirty="0" smtClean="0"/>
              <a:t>1.24 </a:t>
            </a:r>
            <a:r>
              <a:rPr lang="en" sz="2400" dirty="0" smtClean="0"/>
              <a:t>released on </a:t>
            </a:r>
            <a:r>
              <a:rPr lang="en" sz="2400" dirty="0" smtClean="0"/>
              <a:t>March 22nd </a:t>
            </a:r>
            <a:r>
              <a:rPr lang="en" sz="2400" dirty="0" smtClean="0"/>
              <a:t>(</a:t>
            </a:r>
            <a:r>
              <a:rPr lang="en-GB" sz="2400" dirty="0">
                <a:hlinkClick r:id="rId3"/>
              </a:rPr>
              <a:t>https://</a:t>
            </a:r>
            <a:r>
              <a:rPr lang="en-GB" sz="2500" dirty="0" smtClean="0">
                <a:hlinkClick r:id="rId3"/>
              </a:rPr>
              <a:t>github.com/virtual-imaging-platform/VIP-portal/releases/tag/1.24</a:t>
            </a:r>
            <a:r>
              <a:rPr lang="en" sz="2500" dirty="0" smtClean="0"/>
              <a:t>)</a:t>
            </a:r>
          </a:p>
          <a:p>
            <a:pPr lvl="1" indent="-17145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-GB" sz="2400" dirty="0" smtClean="0"/>
              <a:t>Possibility </a:t>
            </a:r>
            <a:r>
              <a:rPr lang="en-GB" sz="2400" dirty="0"/>
              <a:t>to "publish" pipelines to </a:t>
            </a:r>
            <a:r>
              <a:rPr lang="en-GB" sz="2400" dirty="0" err="1"/>
              <a:t>Zenodo</a:t>
            </a:r>
            <a:r>
              <a:rPr lang="en-GB" sz="2400" dirty="0"/>
              <a:t> and get a DOI (using Boutiques BOSH </a:t>
            </a:r>
            <a:r>
              <a:rPr lang="en-GB" sz="2400" dirty="0" smtClean="0"/>
              <a:t>publish)</a:t>
            </a:r>
          </a:p>
          <a:p>
            <a:pPr lvl="1" indent="-17145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-GB" sz="2400" dirty="0" smtClean="0"/>
              <a:t>Migration </a:t>
            </a:r>
            <a:r>
              <a:rPr lang="en-GB" sz="2400" dirty="0"/>
              <a:t>from the LFC to Dirac File </a:t>
            </a:r>
            <a:r>
              <a:rPr lang="en-GB" sz="2400" dirty="0" err="1" smtClean="0"/>
              <a:t>Catalog</a:t>
            </a:r>
            <a:endParaRPr lang="en-GB" sz="2400" dirty="0" smtClean="0"/>
          </a:p>
          <a:p>
            <a:pPr lvl="1" indent="-17145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-GB" sz="2400" dirty="0" smtClean="0"/>
              <a:t>Upgraded </a:t>
            </a:r>
            <a:r>
              <a:rPr lang="en-GB" sz="2400" dirty="0" err="1"/>
              <a:t>smartgwt</a:t>
            </a:r>
            <a:endParaRPr lang="en-GB" sz="2400" dirty="0"/>
          </a:p>
          <a:p>
            <a:pPr marL="571500" lvl="1" indent="0">
              <a:spcBef>
                <a:spcPts val="400"/>
              </a:spcBef>
              <a:buClr>
                <a:schemeClr val="accent1"/>
              </a:buClr>
              <a:buSzPct val="100000"/>
              <a:buNone/>
            </a:pPr>
            <a:endParaRPr lang="en" sz="2500" dirty="0" smtClean="0"/>
          </a:p>
          <a:p>
            <a:pPr lvl="0" indent="-203200">
              <a:spcBef>
                <a:spcPts val="0"/>
              </a:spcBef>
              <a:buClr>
                <a:schemeClr val="accent2"/>
              </a:buClr>
              <a:buSzPct val="100000"/>
              <a:buFont typeface="Noto Sans Symbols"/>
              <a:buChar char="■"/>
            </a:pPr>
            <a:r>
              <a:rPr lang="en" dirty="0" smtClean="0"/>
              <a:t>VIP – Projet </a:t>
            </a:r>
            <a:r>
              <a:rPr lang="en" dirty="0" smtClean="0"/>
              <a:t>GATE OpenDose</a:t>
            </a:r>
            <a:endParaRPr lang="en" dirty="0" smtClean="0"/>
          </a:p>
          <a:p>
            <a:pPr lvl="1" indent="-17145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-GB" sz="2500" dirty="0" smtClean="0"/>
              <a:t>S</a:t>
            </a:r>
            <a:r>
              <a:rPr lang="en" sz="2500" dirty="0" smtClean="0"/>
              <a:t>ee Gilles’ presentation</a:t>
            </a:r>
            <a:endParaRPr lang="en" sz="2500" dirty="0" smtClean="0"/>
          </a:p>
          <a:p>
            <a:pPr marL="571500" lvl="1" indent="0">
              <a:spcBef>
                <a:spcPts val="400"/>
              </a:spcBef>
              <a:buClr>
                <a:schemeClr val="accent1"/>
              </a:buClr>
              <a:buSzPct val="100000"/>
              <a:buNone/>
            </a:pPr>
            <a:endParaRPr lang="en" sz="2400" dirty="0" smtClean="0"/>
          </a:p>
          <a:p>
            <a:pPr lvl="0" indent="-203200">
              <a:spcBef>
                <a:spcPts val="0"/>
              </a:spcBef>
              <a:buClr>
                <a:schemeClr val="accent2"/>
              </a:buClr>
              <a:buSzPct val="100000"/>
              <a:buFont typeface="Noto Sans Symbols"/>
              <a:buChar char="■"/>
            </a:pPr>
            <a:r>
              <a:rPr lang="en" dirty="0" smtClean="0"/>
              <a:t>Communication</a:t>
            </a:r>
            <a:endParaRPr lang="en" dirty="0"/>
          </a:p>
          <a:p>
            <a:pPr lvl="1" indent="-17145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" sz="2400" dirty="0" smtClean="0"/>
              <a:t>EGI conference in Amsterdam: </a:t>
            </a:r>
            <a:r>
              <a:rPr lang="en-GB" sz="2400" dirty="0" smtClean="0"/>
              <a:t>keynote, two presentations and a poster</a:t>
            </a:r>
          </a:p>
          <a:p>
            <a:pPr lvl="1" indent="-17145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-GB" sz="2400" dirty="0" smtClean="0"/>
              <a:t>MIPRO conference in Croatia</a:t>
            </a:r>
            <a:r>
              <a:rPr lang="en-GB" sz="2400" dirty="0" smtClean="0"/>
              <a:t>:  </a:t>
            </a:r>
            <a:r>
              <a:rPr lang="en-GB" sz="2400" dirty="0"/>
              <a:t>Exploiting GPUs on distributed infrastructures for medical imaging applications with VIP and </a:t>
            </a:r>
            <a:r>
              <a:rPr lang="en-GB" sz="2400" dirty="0" smtClean="0"/>
              <a:t>DIRAC </a:t>
            </a:r>
          </a:p>
          <a:p>
            <a:pPr lvl="1" indent="-17145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fr-FR" sz="2400" dirty="0" err="1" smtClean="0"/>
              <a:t>Two</a:t>
            </a:r>
            <a:r>
              <a:rPr lang="fr-FR" sz="2400" dirty="0" smtClean="0"/>
              <a:t> EGI articles </a:t>
            </a:r>
          </a:p>
          <a:p>
            <a:pPr lvl="2" indent="-17145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www.egi.eu/use-cases/research-stories/creating-a-digital-heart</a:t>
            </a:r>
            <a:endParaRPr lang="en-GB" sz="1600" dirty="0" smtClean="0"/>
          </a:p>
          <a:p>
            <a:pPr lvl="2" indent="-17145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-GB" sz="1400" dirty="0">
                <a:hlinkClick r:id="rId5"/>
              </a:rPr>
              <a:t>https://</a:t>
            </a:r>
            <a:r>
              <a:rPr lang="en-GB" sz="1400" dirty="0" smtClean="0">
                <a:hlinkClick r:id="rId5"/>
              </a:rPr>
              <a:t>www.egi.eu/wp-content/uploads/2019/04/Inspired_Issue_34.pdf</a:t>
            </a:r>
            <a:endParaRPr lang="en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356306" y="818506"/>
            <a:ext cx="926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VIP</a:t>
            </a:r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transverse </a:t>
            </a:r>
            <a:r>
              <a:rPr lang="e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project </a:t>
            </a:r>
            <a:r>
              <a:rPr lang="e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latest actions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2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>
            <a:spLocks noGrp="1"/>
          </p:cNvSpPr>
          <p:nvPr>
            <p:ph type="title"/>
          </p:nvPr>
        </p:nvSpPr>
        <p:spPr>
          <a:xfrm>
            <a:off x="308957" y="648361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Application publishing in VIP with Boutiques </a:t>
            </a:r>
            <a:endParaRPr sz="3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4" name="Google Shape;344;p47"/>
          <p:cNvSpPr txBox="1">
            <a:spLocks noGrp="1"/>
          </p:cNvSpPr>
          <p:nvPr>
            <p:ph type="body" idx="1"/>
          </p:nvPr>
        </p:nvSpPr>
        <p:spPr>
          <a:xfrm>
            <a:off x="435800" y="1383634"/>
            <a:ext cx="11858000" cy="1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●"/>
            </a:pPr>
            <a:r>
              <a:rPr lang="en" sz="2000" dirty="0">
                <a:sym typeface="Arial"/>
              </a:rPr>
              <a:t>Share your tools in a packaged and fully described fashion</a:t>
            </a:r>
            <a:endParaRPr sz="2000" dirty="0"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●"/>
            </a:pPr>
            <a:r>
              <a:rPr lang="en" sz="2000" dirty="0">
                <a:sym typeface="Arial"/>
              </a:rPr>
              <a:t>Boutiques publishes descriptors to Zenodo (</a:t>
            </a:r>
            <a:r>
              <a:rPr lang="en" sz="2000" dirty="0">
                <a:sym typeface="Arial"/>
                <a:hlinkClick r:id="rId3"/>
              </a:rPr>
              <a:t>https://zenodo.org</a:t>
            </a:r>
            <a:r>
              <a:rPr lang="en" sz="2000" dirty="0">
                <a:sym typeface="Arial"/>
              </a:rPr>
              <a:t>)</a:t>
            </a:r>
            <a:endParaRPr sz="2000" dirty="0">
              <a:sym typeface="Arial"/>
            </a:endParaRPr>
          </a:p>
        </p:txBody>
      </p:sp>
      <p:sp>
        <p:nvSpPr>
          <p:cNvPr id="345" name="Google Shape;345;p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46" name="Google Shape;34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5108" y="51194271"/>
            <a:ext cx="8049299" cy="35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1569" y="2439082"/>
            <a:ext cx="8679633" cy="303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733" y="3327394"/>
            <a:ext cx="5965795" cy="3237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6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16801" y="1753299"/>
            <a:ext cx="11430000" cy="4261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2500" lnSpcReduction="10000"/>
          </a:bodyPr>
          <a:lstStyle/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■"/>
            </a:pPr>
            <a:r>
              <a:rPr lang="en" dirty="0" smtClean="0"/>
              <a:t>Follow-up on GPU integration</a:t>
            </a:r>
          </a:p>
          <a:p>
            <a:pPr lvl="1" indent="-203200">
              <a:spcBef>
                <a:spcPts val="0"/>
              </a:spcBef>
              <a:buClr>
                <a:schemeClr val="accent2"/>
              </a:buClr>
              <a:buSzPct val="100000"/>
              <a:buFont typeface="Noto Sans Symbols"/>
              <a:buChar char="■"/>
            </a:pPr>
            <a:endParaRPr lang="en" dirty="0" smtClean="0"/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■"/>
            </a:pPr>
            <a:r>
              <a:rPr lang="en" dirty="0" smtClean="0"/>
              <a:t>Interoperability with various databases (see Axel’s presentation)</a:t>
            </a:r>
          </a:p>
          <a:p>
            <a:pPr lvl="1" indent="-203200">
              <a:spcBef>
                <a:spcPts val="0"/>
              </a:spcBef>
              <a:buClr>
                <a:schemeClr val="accent2"/>
              </a:buClr>
              <a:buSzPct val="100000"/>
              <a:buFont typeface="Noto Sans Symbols"/>
              <a:buChar char="■"/>
            </a:pPr>
            <a:endParaRPr lang="en" dirty="0" smtClean="0"/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■"/>
            </a:pPr>
            <a:r>
              <a:rPr lang="en" dirty="0" smtClean="0"/>
              <a:t>Integrate visualization tools (discussion to follow)</a:t>
            </a:r>
          </a:p>
          <a:p>
            <a:pPr lvl="1" indent="-203200">
              <a:spcBef>
                <a:spcPts val="0"/>
              </a:spcBef>
              <a:buClr>
                <a:schemeClr val="accent2"/>
              </a:buClr>
              <a:buSzPct val="100000"/>
              <a:buFont typeface="Noto Sans Symbols"/>
              <a:buChar char="■"/>
            </a:pPr>
            <a:endParaRPr lang="en" dirty="0" smtClean="0"/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■"/>
            </a:pPr>
            <a:r>
              <a:rPr lang="en" dirty="0" smtClean="0"/>
              <a:t>Submitted “FAIR LADI” proposal to ANR Flash “Open Science”</a:t>
            </a:r>
            <a:endParaRPr lang="en" dirty="0" smtClean="0"/>
          </a:p>
          <a:p>
            <a:pPr lvl="1" indent="-17145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fr-FR" sz="2400" dirty="0" smtClean="0"/>
              <a:t>FAIR (</a:t>
            </a:r>
            <a:r>
              <a:rPr lang="fr-FR" sz="2400" dirty="0" err="1" smtClean="0"/>
              <a:t>Findable</a:t>
            </a:r>
            <a:r>
              <a:rPr lang="fr-FR" sz="2400" dirty="0" smtClean="0"/>
              <a:t>, Accessible, </a:t>
            </a:r>
            <a:r>
              <a:rPr lang="fr-FR" sz="2400" dirty="0" err="1" smtClean="0"/>
              <a:t>Interoperable</a:t>
            </a:r>
            <a:r>
              <a:rPr lang="fr-FR" sz="2400" dirty="0" smtClean="0"/>
              <a:t>, </a:t>
            </a:r>
            <a:r>
              <a:rPr lang="fr-FR" sz="2400" dirty="0" err="1" smtClean="0"/>
              <a:t>Re-usable</a:t>
            </a:r>
            <a:r>
              <a:rPr lang="fr-FR" sz="2400" dirty="0" smtClean="0"/>
              <a:t>) data </a:t>
            </a:r>
            <a:r>
              <a:rPr lang="fr-FR" sz="2400" dirty="0" err="1" smtClean="0"/>
              <a:t>analysis</a:t>
            </a:r>
            <a:endParaRPr lang="en" sz="2500" dirty="0" smtClean="0"/>
          </a:p>
          <a:p>
            <a:pPr marL="571500" lvl="1" indent="0">
              <a:spcBef>
                <a:spcPts val="400"/>
              </a:spcBef>
              <a:buClr>
                <a:schemeClr val="accent1"/>
              </a:buClr>
              <a:buSzPct val="100000"/>
              <a:buNone/>
            </a:pPr>
            <a:endParaRPr lang="en" sz="2500" dirty="0" smtClean="0"/>
          </a:p>
          <a:p>
            <a:pPr lvl="0" indent="-203200">
              <a:spcBef>
                <a:spcPts val="0"/>
              </a:spcBef>
              <a:buClr>
                <a:schemeClr val="accent2"/>
              </a:buClr>
              <a:buSzPct val="100000"/>
              <a:buFont typeface="Noto Sans Symbols"/>
              <a:buChar char="■"/>
            </a:pPr>
            <a:r>
              <a:rPr lang="en" dirty="0" smtClean="0"/>
              <a:t>IR position open for the 2019 CNRS recruiting campaign</a:t>
            </a:r>
            <a:endParaRPr lang="en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56306" y="818506"/>
            <a:ext cx="926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Future plans</a:t>
            </a:r>
            <a:endParaRPr lang="fr-FR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9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591427"/>
            <a:ext cx="10972800" cy="1143000"/>
          </a:xfrm>
        </p:spPr>
        <p:txBody>
          <a:bodyPr/>
          <a:lstStyle/>
          <a:p>
            <a:r>
              <a:rPr lang="fr-FR" dirty="0" smtClean="0"/>
              <a:t>Programme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803634"/>
            <a:ext cx="11378268" cy="333042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Introduction </a:t>
            </a:r>
            <a:r>
              <a:rPr lang="en-GB" dirty="0"/>
              <a:t>et </a:t>
            </a:r>
            <a:r>
              <a:rPr lang="en-GB" dirty="0" err="1"/>
              <a:t>nouvelles</a:t>
            </a:r>
            <a:r>
              <a:rPr lang="en-GB" dirty="0"/>
              <a:t> de </a:t>
            </a:r>
            <a:r>
              <a:rPr lang="en-GB" dirty="0" smtClean="0"/>
              <a:t>VIP (</a:t>
            </a:r>
            <a:r>
              <a:rPr lang="en-GB" dirty="0" err="1" smtClean="0"/>
              <a:t>Sorina</a:t>
            </a:r>
            <a:r>
              <a:rPr lang="en-GB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CARMIN, VIP et les bases de données </a:t>
            </a:r>
            <a:r>
              <a:rPr lang="fr-FR" dirty="0" smtClean="0"/>
              <a:t>– </a:t>
            </a:r>
            <a:r>
              <a:rPr lang="fr-FR" dirty="0" err="1" smtClean="0"/>
              <a:t>Girder</a:t>
            </a:r>
            <a:r>
              <a:rPr lang="fr-FR" dirty="0" smtClean="0"/>
              <a:t> </a:t>
            </a:r>
            <a:r>
              <a:rPr lang="en-GB" dirty="0"/>
              <a:t>(</a:t>
            </a:r>
            <a:r>
              <a:rPr lang="en-GB" dirty="0" smtClean="0"/>
              <a:t>Axel</a:t>
            </a:r>
            <a:r>
              <a:rPr lang="en-GB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Simulations de dosimétrie sur la grille via VIP/CARMIN : retour d'expérience </a:t>
            </a:r>
            <a:r>
              <a:rPr lang="fr-FR" dirty="0" smtClean="0"/>
              <a:t>(Gilles Mathieu, Inserm)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Implémentation sur VIP d'une méthode de synthèse de </a:t>
            </a:r>
            <a:r>
              <a:rPr lang="fr-FR" dirty="0" smtClean="0"/>
              <a:t>pseudo-CT </a:t>
            </a:r>
            <a:r>
              <a:rPr lang="fr-FR" dirty="0" smtClean="0"/>
              <a:t>(Frédéric</a:t>
            </a:r>
            <a:r>
              <a:rPr lang="fr-F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Qu'en est-il de la Visu dans VIP </a:t>
            </a:r>
            <a:r>
              <a:rPr lang="fr-FR" dirty="0" smtClean="0"/>
              <a:t>? </a:t>
            </a:r>
            <a:r>
              <a:rPr lang="fr-FR" dirty="0" smtClean="0"/>
              <a:t>(</a:t>
            </a:r>
            <a:r>
              <a:rPr lang="fr-FR" dirty="0" err="1" smtClean="0"/>
              <a:t>Sorina</a:t>
            </a:r>
            <a:r>
              <a:rPr lang="fr-F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Tour </a:t>
            </a:r>
            <a:r>
              <a:rPr lang="fr-FR" dirty="0"/>
              <a:t>de </a:t>
            </a:r>
            <a:r>
              <a:rPr lang="fr-FR" dirty="0" smtClean="0"/>
              <a:t>table</a:t>
            </a:r>
            <a:endParaRPr lang="en-GB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2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EATIS 2017V2 template 4_3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CREATIS 2017V2 template 4_3_0</Template>
  <TotalTime>636</TotalTime>
  <Words>417</Words>
  <Application>Microsoft Office PowerPoint</Application>
  <PresentationFormat>Personnalisé</PresentationFormat>
  <Paragraphs>95</Paragraphs>
  <Slides>7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CREATIS 2017V2 template 4_3_0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Application publishing in VIP with Boutiques </vt:lpstr>
      <vt:lpstr>Présentation PowerPoint</vt:lpstr>
      <vt:lpstr>Programme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Magalie</dc:creator>
  <cp:lastModifiedBy>Sorina Pop</cp:lastModifiedBy>
  <cp:revision>97</cp:revision>
  <dcterms:created xsi:type="dcterms:W3CDTF">2016-04-11T08:38:53Z</dcterms:created>
  <dcterms:modified xsi:type="dcterms:W3CDTF">2019-05-29T13:20:59Z</dcterms:modified>
</cp:coreProperties>
</file>