
<file path=[Content_Types].xml><?xml version="1.0" encoding="utf-8"?>
<Types xmlns="http://schemas.openxmlformats.org/package/2006/content-types">
  <Override PartName="/ppt/slides/slide1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Default Extension="png" ContentType="image/png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15.xml" ContentType="application/vnd.openxmlformats-officedocument.presentationml.slide+xml"/>
  <Override PartName="/ppt/viewProps.xml" ContentType="application/vnd.openxmlformats-officedocument.presentationml.viewProps+xml"/>
  <Default Extension="bin" ContentType="application/vnd.openxmlformats-officedocument.presentationml.printerSettings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ppt/slides/slide9.xml" ContentType="application/vnd.openxmlformats-officedocument.presentationml.slide+xml"/>
  <Default Extension="rels" ContentType="application/vnd.openxmlformats-package.relationships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s/slide19.xml" ContentType="application/vnd.openxmlformats-officedocument.presentationml.slide+xml"/>
  <Override PartName="/ppt/slides/slide1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</p:sldMasterIdLst>
  <p:notesMasterIdLst>
    <p:notesMasterId r:id="rId21"/>
  </p:notesMasterIdLst>
  <p:sldIdLst>
    <p:sldId id="266" r:id="rId2"/>
    <p:sldId id="267" r:id="rId3"/>
    <p:sldId id="268" r:id="rId4"/>
    <p:sldId id="265" r:id="rId5"/>
    <p:sldId id="263" r:id="rId6"/>
    <p:sldId id="258" r:id="rId7"/>
    <p:sldId id="271" r:id="rId8"/>
    <p:sldId id="264" r:id="rId9"/>
    <p:sldId id="278" r:id="rId10"/>
    <p:sldId id="274" r:id="rId11"/>
    <p:sldId id="275" r:id="rId12"/>
    <p:sldId id="277" r:id="rId13"/>
    <p:sldId id="270" r:id="rId14"/>
    <p:sldId id="269" r:id="rId15"/>
    <p:sldId id="279" r:id="rId16"/>
    <p:sldId id="280" r:id="rId17"/>
    <p:sldId id="259" r:id="rId18"/>
    <p:sldId id="281" r:id="rId19"/>
    <p:sldId id="257" r:id="rId20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Style moyen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301B821-A1FF-4177-AEE7-76D212191A09}" styleName="Style moyen 1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5620"/>
    <p:restoredTop sz="94660"/>
  </p:normalViewPr>
  <p:slideViewPr>
    <p:cSldViewPr snapToObjects="1">
      <p:cViewPr varScale="1">
        <p:scale>
          <a:sx n="111" d="100"/>
          <a:sy n="111" d="100"/>
        </p:scale>
        <p:origin x="-65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slide" Target="slides/slide6.xml"/><Relationship Id="rId1" Type="http://schemas.openxmlformats.org/officeDocument/2006/relationships/slideMaster" Target="slideMasters/slideMaster1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14" Type="http://schemas.openxmlformats.org/officeDocument/2006/relationships/slide" Target="slides/slide13.xml"/><Relationship Id="rId23" Type="http://schemas.openxmlformats.org/officeDocument/2006/relationships/presProps" Target="presProps.xml"/><Relationship Id="rId4" Type="http://schemas.openxmlformats.org/officeDocument/2006/relationships/slide" Target="slides/slide3.xml"/><Relationship Id="rId26" Type="http://schemas.openxmlformats.org/officeDocument/2006/relationships/tableStyles" Target="tableStyles.xml"/><Relationship Id="rId11" Type="http://schemas.openxmlformats.org/officeDocument/2006/relationships/slide" Target="slides/slide10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9" Type="http://schemas.openxmlformats.org/officeDocument/2006/relationships/slide" Target="slides/slide18.xml"/><Relationship Id="rId20" Type="http://schemas.openxmlformats.org/officeDocument/2006/relationships/slide" Target="slides/slide19.xml"/><Relationship Id="rId22" Type="http://schemas.openxmlformats.org/officeDocument/2006/relationships/printerSettings" Target="printerSettings/printerSettings1.bin"/><Relationship Id="rId21" Type="http://schemas.openxmlformats.org/officeDocument/2006/relationships/notesMaster" Target="notesMasters/notes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CE1BAF-9FAD-634F-B1DC-6E97ABCBBD81}" type="datetimeFigureOut">
              <a:rPr lang="fr-FR" smtClean="0"/>
              <a:pPr/>
              <a:t>14/12/09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72B2B0-2C2E-3349-897A-50158F014617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>
              <a:latin typeface="Arial" pitchFamily="-65" charset="0"/>
              <a:ea typeface="ＭＳ Ｐゴシック" pitchFamily="-65" charset="-128"/>
              <a:cs typeface="ＭＳ Ｐゴシック" pitchFamily="-65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fr-FR">
                <a:latin typeface="Arial" pitchFamily="-65" charset="0"/>
                <a:ea typeface="ＭＳ Ｐゴシック" pitchFamily="-65" charset="-128"/>
                <a:cs typeface="ＭＳ Ｐゴシック" pitchFamily="-65" charset="-128"/>
              </a:rPr>
              <a:t>Clinique sans s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>
              <a:latin typeface="Arial" pitchFamily="-65" charset="0"/>
              <a:ea typeface="ＭＳ Ｐゴシック" pitchFamily="-65" charset="-128"/>
              <a:cs typeface="ＭＳ Ｐゴシック" pitchFamily="-65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A0A5E-1563-5B4A-9AD6-A5E6AA706925}" type="datetimeFigureOut">
              <a:rPr lang="fr-FR" smtClean="0"/>
              <a:pPr/>
              <a:t>14/12/09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95042-453E-D445-A132-C3BCC026F1BD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A0A5E-1563-5B4A-9AD6-A5E6AA706925}" type="datetimeFigureOut">
              <a:rPr lang="fr-FR" smtClean="0"/>
              <a:pPr/>
              <a:t>14/12/09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95042-453E-D445-A132-C3BCC026F1BD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A0A5E-1563-5B4A-9AD6-A5E6AA706925}" type="datetimeFigureOut">
              <a:rPr lang="fr-FR" smtClean="0"/>
              <a:pPr/>
              <a:t>14/12/09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95042-453E-D445-A132-C3BCC026F1BD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A0A5E-1563-5B4A-9AD6-A5E6AA706925}" type="datetimeFigureOut">
              <a:rPr lang="fr-FR" smtClean="0"/>
              <a:pPr/>
              <a:t>14/12/09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95042-453E-D445-A132-C3BCC026F1BD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A0A5E-1563-5B4A-9AD6-A5E6AA706925}" type="datetimeFigureOut">
              <a:rPr lang="fr-FR" smtClean="0"/>
              <a:pPr/>
              <a:t>14/12/09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95042-453E-D445-A132-C3BCC026F1BD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A0A5E-1563-5B4A-9AD6-A5E6AA706925}" type="datetimeFigureOut">
              <a:rPr lang="fr-FR" smtClean="0"/>
              <a:pPr/>
              <a:t>14/12/09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95042-453E-D445-A132-C3BCC026F1BD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A0A5E-1563-5B4A-9AD6-A5E6AA706925}" type="datetimeFigureOut">
              <a:rPr lang="fr-FR" smtClean="0"/>
              <a:pPr/>
              <a:t>14/12/09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95042-453E-D445-A132-C3BCC026F1BD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A0A5E-1563-5B4A-9AD6-A5E6AA706925}" type="datetimeFigureOut">
              <a:rPr lang="fr-FR" smtClean="0"/>
              <a:pPr/>
              <a:t>14/12/09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95042-453E-D445-A132-C3BCC026F1BD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A0A5E-1563-5B4A-9AD6-A5E6AA706925}" type="datetimeFigureOut">
              <a:rPr lang="fr-FR" smtClean="0"/>
              <a:pPr/>
              <a:t>14/12/09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95042-453E-D445-A132-C3BCC026F1BD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A0A5E-1563-5B4A-9AD6-A5E6AA706925}" type="datetimeFigureOut">
              <a:rPr lang="fr-FR" smtClean="0"/>
              <a:pPr/>
              <a:t>14/12/09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95042-453E-D445-A132-C3BCC026F1BD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A0A5E-1563-5B4A-9AD6-A5E6AA706925}" type="datetimeFigureOut">
              <a:rPr lang="fr-FR" smtClean="0"/>
              <a:pPr/>
              <a:t>14/12/09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95042-453E-D445-A132-C3BCC026F1BD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EA0A5E-1563-5B4A-9AD6-A5E6AA706925}" type="datetimeFigureOut">
              <a:rPr lang="fr-FR" smtClean="0"/>
              <a:pPr/>
              <a:t>14/12/09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595042-453E-D445-A132-C3BCC026F1BD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image" Target="../media/image2.jpeg"/><Relationship Id="rId5" Type="http://schemas.openxmlformats.org/officeDocument/2006/relationships/image" Target="../media/image3.jpeg"/><Relationship Id="rId7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eg"/><Relationship Id="rId6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3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6.jpeg"/><Relationship Id="rId5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00113" y="1700213"/>
            <a:ext cx="7559675" cy="792162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fr-FR" sz="2800">
                <a:ea typeface="ＭＳ Ｐゴシック" pitchFamily="-65" charset="-128"/>
                <a:cs typeface="ＭＳ Ｐゴシック" pitchFamily="-65" charset="-128"/>
              </a:rPr>
              <a:t>Ingénieur en développement de logiciels de </a:t>
            </a:r>
          </a:p>
          <a:p>
            <a:pPr eaLnBrk="1" hangingPunct="1">
              <a:lnSpc>
                <a:spcPct val="80000"/>
              </a:lnSpc>
            </a:pPr>
            <a:r>
              <a:rPr lang="fr-FR" sz="2800">
                <a:ea typeface="ＭＳ Ｐゴシック" pitchFamily="-65" charset="-128"/>
                <a:cs typeface="ＭＳ Ｐゴシック" pitchFamily="-65" charset="-128"/>
              </a:rPr>
              <a:t>recherche en imagerie médicale et biologique.</a:t>
            </a:r>
          </a:p>
          <a:p>
            <a:pPr eaLnBrk="1" hangingPunct="1">
              <a:lnSpc>
                <a:spcPct val="80000"/>
              </a:lnSpc>
            </a:pPr>
            <a:endParaRPr lang="fr-FR" sz="2400" b="1"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15363" name="Rectangle 4"/>
          <p:cNvSpPr>
            <a:spLocks noChangeArrowheads="1"/>
          </p:cNvSpPr>
          <p:nvPr/>
        </p:nvSpPr>
        <p:spPr bwMode="auto">
          <a:xfrm>
            <a:off x="323850" y="333375"/>
            <a:ext cx="576263" cy="574675"/>
          </a:xfrm>
          <a:prstGeom prst="rect">
            <a:avLst/>
          </a:prstGeom>
          <a:solidFill>
            <a:srgbClr val="F7FD01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5364" name="Rectangle 5"/>
          <p:cNvSpPr>
            <a:spLocks noChangeArrowheads="1"/>
          </p:cNvSpPr>
          <p:nvPr/>
        </p:nvSpPr>
        <p:spPr bwMode="auto">
          <a:xfrm>
            <a:off x="323850" y="981075"/>
            <a:ext cx="576263" cy="574675"/>
          </a:xfrm>
          <a:prstGeom prst="rect">
            <a:avLst/>
          </a:prstGeom>
          <a:solidFill>
            <a:srgbClr val="FC0202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5365" name="Rectangle 6"/>
          <p:cNvSpPr>
            <a:spLocks noChangeArrowheads="1"/>
          </p:cNvSpPr>
          <p:nvPr/>
        </p:nvSpPr>
        <p:spPr bwMode="auto">
          <a:xfrm>
            <a:off x="971550" y="333375"/>
            <a:ext cx="576263" cy="574675"/>
          </a:xfrm>
          <a:prstGeom prst="rect">
            <a:avLst/>
          </a:prstGeom>
          <a:solidFill>
            <a:srgbClr val="3803FB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5366" name="Rectangle 7"/>
          <p:cNvSpPr>
            <a:spLocks noChangeArrowheads="1"/>
          </p:cNvSpPr>
          <p:nvPr/>
        </p:nvSpPr>
        <p:spPr bwMode="auto">
          <a:xfrm>
            <a:off x="1403350" y="549275"/>
            <a:ext cx="7129463" cy="71438"/>
          </a:xfrm>
          <a:prstGeom prst="rect">
            <a:avLst/>
          </a:prstGeom>
          <a:solidFill>
            <a:srgbClr val="3803FB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5367" name="Rectangle 9"/>
          <p:cNvSpPr>
            <a:spLocks noChangeArrowheads="1"/>
          </p:cNvSpPr>
          <p:nvPr/>
        </p:nvSpPr>
        <p:spPr bwMode="auto">
          <a:xfrm>
            <a:off x="539750" y="1484313"/>
            <a:ext cx="71438" cy="4968875"/>
          </a:xfrm>
          <a:prstGeom prst="rect">
            <a:avLst/>
          </a:prstGeom>
          <a:solidFill>
            <a:srgbClr val="FC0202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5368" name="Rectangle 10"/>
          <p:cNvSpPr>
            <a:spLocks noChangeArrowheads="1"/>
          </p:cNvSpPr>
          <p:nvPr/>
        </p:nvSpPr>
        <p:spPr bwMode="auto">
          <a:xfrm>
            <a:off x="6934200" y="6570663"/>
            <a:ext cx="2209800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>
              <a:spcBef>
                <a:spcPct val="20000"/>
              </a:spcBef>
            </a:pPr>
            <a:r>
              <a:rPr lang="fr-FR" dirty="0" smtClean="0"/>
              <a:t>10 </a:t>
            </a:r>
            <a:r>
              <a:rPr lang="fr-FR" dirty="0" err="1" smtClean="0"/>
              <a:t>décember</a:t>
            </a:r>
            <a:r>
              <a:rPr lang="fr-FR" dirty="0" smtClean="0"/>
              <a:t> </a:t>
            </a:r>
            <a:r>
              <a:rPr lang="fr-FR" dirty="0"/>
              <a:t>2009</a:t>
            </a:r>
          </a:p>
        </p:txBody>
      </p:sp>
      <p:sp>
        <p:nvSpPr>
          <p:cNvPr id="15369" name="Rectangle 32"/>
          <p:cNvSpPr>
            <a:spLocks noChangeArrowheads="1"/>
          </p:cNvSpPr>
          <p:nvPr/>
        </p:nvSpPr>
        <p:spPr bwMode="auto">
          <a:xfrm>
            <a:off x="684213" y="765175"/>
            <a:ext cx="77724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fr-FR" sz="4400">
                <a:solidFill>
                  <a:schemeClr val="tx2"/>
                </a:solidFill>
              </a:rPr>
              <a:t>Eduardo E. DAVILA S.</a:t>
            </a:r>
          </a:p>
        </p:txBody>
      </p:sp>
      <p:sp>
        <p:nvSpPr>
          <p:cNvPr id="15370" name="Rectangle 66"/>
          <p:cNvSpPr>
            <a:spLocks noChangeArrowheads="1"/>
          </p:cNvSpPr>
          <p:nvPr/>
        </p:nvSpPr>
        <p:spPr bwMode="auto">
          <a:xfrm>
            <a:off x="900113" y="2708275"/>
            <a:ext cx="6696075" cy="935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fr-FR" dirty="0"/>
              <a:t>Laboratoire :   </a:t>
            </a:r>
            <a:r>
              <a:rPr lang="fr-FR" sz="2000" b="1" dirty="0" smtClean="0"/>
              <a:t>CREATIS </a:t>
            </a:r>
            <a:endParaRPr lang="fr-FR" sz="2000" b="1" dirty="0"/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fr-FR" dirty="0"/>
              <a:t>   </a:t>
            </a:r>
            <a:r>
              <a:rPr lang="fr-FR" dirty="0" smtClean="0"/>
              <a:t>                Ville  </a:t>
            </a:r>
            <a:r>
              <a:rPr lang="fr-FR" dirty="0"/>
              <a:t>:   </a:t>
            </a:r>
            <a:r>
              <a:rPr lang="fr-FR" sz="2000" b="1" dirty="0"/>
              <a:t>Lyon France       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fr-FR" dirty="0"/>
              <a:t>  </a:t>
            </a:r>
          </a:p>
        </p:txBody>
      </p:sp>
      <p:grpSp>
        <p:nvGrpSpPr>
          <p:cNvPr id="2" name="Group 70"/>
          <p:cNvGrpSpPr>
            <a:grpSpLocks/>
          </p:cNvGrpSpPr>
          <p:nvPr/>
        </p:nvGrpSpPr>
        <p:grpSpPr bwMode="auto">
          <a:xfrm>
            <a:off x="914400" y="3581400"/>
            <a:ext cx="7704138" cy="1930400"/>
            <a:chOff x="1066" y="890"/>
            <a:chExt cx="4173" cy="1225"/>
          </a:xfrm>
        </p:grpSpPr>
        <p:sp>
          <p:nvSpPr>
            <p:cNvPr id="15374" name="Rectangle 71"/>
            <p:cNvSpPr>
              <a:spLocks noChangeArrowheads="1"/>
            </p:cNvSpPr>
            <p:nvPr/>
          </p:nvSpPr>
          <p:spPr bwMode="auto">
            <a:xfrm>
              <a:off x="1066" y="890"/>
              <a:ext cx="4173" cy="1225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fr-FR"/>
            </a:p>
          </p:txBody>
        </p:sp>
        <p:pic>
          <p:nvPicPr>
            <p:cNvPr id="15375" name="Picture 72" descr="aort01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154" y="1026"/>
              <a:ext cx="735" cy="9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376" name="Picture 73" descr="Pelo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878" y="1026"/>
              <a:ext cx="1270" cy="9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377" name="Picture 74" descr="hanche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189" y="1039"/>
              <a:ext cx="869" cy="9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378" name="Picture 75" descr="image_C_01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2971" y="1026"/>
              <a:ext cx="841" cy="9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5372" name="Image 21" descr="logo_2_Creatis.png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743678" y="5756275"/>
            <a:ext cx="2362200" cy="696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323850" y="333375"/>
            <a:ext cx="576263" cy="574675"/>
          </a:xfrm>
          <a:prstGeom prst="rect">
            <a:avLst/>
          </a:prstGeom>
          <a:solidFill>
            <a:srgbClr val="F7FD01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323850" y="981075"/>
            <a:ext cx="576263" cy="574675"/>
          </a:xfrm>
          <a:prstGeom prst="rect">
            <a:avLst/>
          </a:prstGeom>
          <a:solidFill>
            <a:srgbClr val="FC0202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971550" y="333375"/>
            <a:ext cx="576263" cy="574675"/>
          </a:xfrm>
          <a:prstGeom prst="rect">
            <a:avLst/>
          </a:prstGeom>
          <a:solidFill>
            <a:srgbClr val="3803FB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1205" name="Rectangle 5"/>
          <p:cNvSpPr>
            <a:spLocks noChangeArrowheads="1"/>
          </p:cNvSpPr>
          <p:nvPr/>
        </p:nvSpPr>
        <p:spPr bwMode="auto">
          <a:xfrm>
            <a:off x="1403350" y="549275"/>
            <a:ext cx="7129463" cy="71438"/>
          </a:xfrm>
          <a:prstGeom prst="rect">
            <a:avLst/>
          </a:prstGeom>
          <a:solidFill>
            <a:srgbClr val="3803FB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1206" name="Rectangle 6"/>
          <p:cNvSpPr>
            <a:spLocks noChangeArrowheads="1"/>
          </p:cNvSpPr>
          <p:nvPr/>
        </p:nvSpPr>
        <p:spPr bwMode="auto">
          <a:xfrm>
            <a:off x="539750" y="1484313"/>
            <a:ext cx="71438" cy="4968875"/>
          </a:xfrm>
          <a:prstGeom prst="rect">
            <a:avLst/>
          </a:prstGeom>
          <a:solidFill>
            <a:srgbClr val="FC0202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1207" name="Rectangle 7"/>
          <p:cNvSpPr>
            <a:spLocks noChangeArrowheads="1"/>
          </p:cNvSpPr>
          <p:nvPr/>
        </p:nvSpPr>
        <p:spPr bwMode="auto">
          <a:xfrm>
            <a:off x="179388" y="6453188"/>
            <a:ext cx="8964612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fr-FR" b="1" dirty="0" smtClean="0"/>
              <a:t> CREATIS                                                                                          Eduardo E. </a:t>
            </a:r>
            <a:r>
              <a:rPr lang="fr-FR" b="1" dirty="0" err="1" smtClean="0"/>
              <a:t>Davila</a:t>
            </a:r>
            <a:r>
              <a:rPr lang="fr-FR" b="1" dirty="0" smtClean="0"/>
              <a:t> S.</a:t>
            </a:r>
            <a:endParaRPr lang="fr-FR" b="1" dirty="0"/>
          </a:p>
        </p:txBody>
      </p:sp>
      <p:sp>
        <p:nvSpPr>
          <p:cNvPr id="51208" name="Text Box 17"/>
          <p:cNvSpPr txBox="1">
            <a:spLocks noChangeArrowheads="1"/>
          </p:cNvSpPr>
          <p:nvPr/>
        </p:nvSpPr>
        <p:spPr bwMode="auto">
          <a:xfrm>
            <a:off x="8532813" y="50800"/>
            <a:ext cx="7937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fr-FR" sz="1400"/>
              <a:t>12/21</a:t>
            </a:r>
          </a:p>
        </p:txBody>
      </p:sp>
      <p:sp>
        <p:nvSpPr>
          <p:cNvPr id="24" name="Rectangle 23"/>
          <p:cNvSpPr/>
          <p:nvPr/>
        </p:nvSpPr>
        <p:spPr>
          <a:xfrm>
            <a:off x="1403350" y="2209799"/>
            <a:ext cx="2209800" cy="835025"/>
          </a:xfrm>
          <a:prstGeom prst="rect">
            <a:avLst/>
          </a:prstGeom>
          <a:effectLst>
            <a:outerShdw blurRad="40000" dist="23000" dir="5400000" rotWithShape="0">
              <a:srgbClr val="000000">
                <a:alpha val="35000"/>
              </a:srgbClr>
            </a:outerShdw>
            <a:softEdge rad="38100"/>
          </a:effectLst>
          <a:scene3d>
            <a:camera prst="orthographicFront"/>
            <a:lightRig rig="threePt" dir="t"/>
          </a:scene3d>
          <a:sp3d>
            <a:bevelT w="63500"/>
            <a:bevelB w="254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200" dirty="0" smtClean="0"/>
              <a:t>Read / </a:t>
            </a:r>
            <a:r>
              <a:rPr lang="fr-FR" sz="2200" dirty="0" err="1" smtClean="0"/>
              <a:t>Write</a:t>
            </a:r>
            <a:r>
              <a:rPr lang="fr-FR" sz="2200" dirty="0" smtClean="0"/>
              <a:t> </a:t>
            </a:r>
          </a:p>
          <a:p>
            <a:pPr algn="ctr"/>
            <a:r>
              <a:rPr lang="fr-FR" sz="2200" dirty="0" smtClean="0"/>
              <a:t>Images</a:t>
            </a:r>
            <a:endParaRPr lang="fr-FR" sz="2200" dirty="0"/>
          </a:p>
        </p:txBody>
      </p:sp>
      <p:sp>
        <p:nvSpPr>
          <p:cNvPr id="25" name="Rectangle 24"/>
          <p:cNvSpPr/>
          <p:nvPr/>
        </p:nvSpPr>
        <p:spPr>
          <a:xfrm>
            <a:off x="6019800" y="2209799"/>
            <a:ext cx="2209800" cy="835025"/>
          </a:xfrm>
          <a:prstGeom prst="rect">
            <a:avLst/>
          </a:prstGeom>
          <a:effectLst>
            <a:outerShdw blurRad="40000" dist="23000" dir="5400000" rotWithShape="0">
              <a:srgbClr val="000000">
                <a:alpha val="35000"/>
              </a:srgbClr>
            </a:outerShdw>
            <a:softEdge rad="38100"/>
          </a:effectLst>
          <a:scene3d>
            <a:camera prst="orthographicFront"/>
            <a:lightRig rig="threePt" dir="t"/>
          </a:scene3d>
          <a:sp3d>
            <a:bevelT w="63500"/>
            <a:bevelB w="254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200" dirty="0" err="1" smtClean="0"/>
              <a:t>Viewer</a:t>
            </a:r>
            <a:r>
              <a:rPr lang="fr-FR" sz="2200" dirty="0" smtClean="0"/>
              <a:t> 2D/3D..</a:t>
            </a:r>
            <a:endParaRPr lang="fr-FR" sz="2200" dirty="0"/>
          </a:p>
        </p:txBody>
      </p:sp>
      <p:sp>
        <p:nvSpPr>
          <p:cNvPr id="28" name="Rectangle 27"/>
          <p:cNvSpPr/>
          <p:nvPr/>
        </p:nvSpPr>
        <p:spPr>
          <a:xfrm>
            <a:off x="3209923" y="5185569"/>
            <a:ext cx="3176587" cy="835025"/>
          </a:xfrm>
          <a:prstGeom prst="rect">
            <a:avLst/>
          </a:prstGeom>
          <a:effectLst>
            <a:outerShdw blurRad="40000" dist="23000" dir="5400000" rotWithShape="0">
              <a:srgbClr val="000000">
                <a:alpha val="35000"/>
              </a:srgbClr>
            </a:outerShdw>
            <a:softEdge rad="38100"/>
          </a:effectLst>
          <a:scene3d>
            <a:camera prst="orthographicFront"/>
            <a:lightRig rig="threePt" dir="t"/>
          </a:scene3d>
          <a:sp3d>
            <a:bevelT w="63500"/>
            <a:bevelB w="254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200" dirty="0" err="1" smtClean="0"/>
              <a:t>Extract</a:t>
            </a:r>
            <a:r>
              <a:rPr lang="fr-FR" sz="2200" dirty="0" smtClean="0"/>
              <a:t> </a:t>
            </a:r>
            <a:r>
              <a:rPr lang="fr-FR" sz="2200" dirty="0" err="1" smtClean="0"/>
              <a:t>parameters</a:t>
            </a:r>
            <a:r>
              <a:rPr lang="fr-FR" sz="2200" dirty="0" smtClean="0"/>
              <a:t> </a:t>
            </a:r>
          </a:p>
          <a:p>
            <a:pPr algn="ctr"/>
            <a:r>
              <a:rPr lang="fr-FR" sz="2200" dirty="0" smtClean="0"/>
              <a:t>(</a:t>
            </a:r>
            <a:r>
              <a:rPr lang="fr-FR" sz="2200" dirty="0" err="1" smtClean="0"/>
              <a:t>filter</a:t>
            </a:r>
            <a:r>
              <a:rPr lang="fr-FR" sz="2200" dirty="0" smtClean="0"/>
              <a:t>)</a:t>
            </a:r>
            <a:endParaRPr lang="fr-FR" sz="2200" dirty="0"/>
          </a:p>
        </p:txBody>
      </p:sp>
      <p:sp>
        <p:nvSpPr>
          <p:cNvPr id="33" name="Ellipse 32"/>
          <p:cNvSpPr/>
          <p:nvPr/>
        </p:nvSpPr>
        <p:spPr>
          <a:xfrm>
            <a:off x="3809206" y="3505201"/>
            <a:ext cx="1981200" cy="1143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Interaction</a:t>
            </a:r>
            <a:endParaRPr lang="fr-FR" dirty="0"/>
          </a:p>
        </p:txBody>
      </p:sp>
      <p:cxnSp>
        <p:nvCxnSpPr>
          <p:cNvPr id="35" name="Connecteur droit avec flèche 34"/>
          <p:cNvCxnSpPr/>
          <p:nvPr/>
        </p:nvCxnSpPr>
        <p:spPr>
          <a:xfrm>
            <a:off x="3841750" y="3044824"/>
            <a:ext cx="457200" cy="38417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avec flèche 35"/>
          <p:cNvCxnSpPr/>
          <p:nvPr/>
        </p:nvCxnSpPr>
        <p:spPr>
          <a:xfrm rot="10800000" flipV="1">
            <a:off x="5289550" y="3044824"/>
            <a:ext cx="533400" cy="38417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avec flèche 43"/>
          <p:cNvCxnSpPr/>
          <p:nvPr/>
        </p:nvCxnSpPr>
        <p:spPr>
          <a:xfrm rot="5400000">
            <a:off x="4570411" y="4956174"/>
            <a:ext cx="457201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143000" y="1143000"/>
            <a:ext cx="7389813" cy="5310188"/>
          </a:xfrm>
          <a:prstGeom prst="rect">
            <a:avLst/>
          </a:prstGeom>
          <a:effectLst>
            <a:outerShdw blurRad="40000" dist="23000" dir="5400000" rotWithShape="0">
              <a:srgbClr val="000000">
                <a:alpha val="35000"/>
              </a:srgbClr>
            </a:outerShdw>
            <a:softEdge rad="38100"/>
          </a:effectLst>
          <a:scene3d>
            <a:camera prst="orthographicFront"/>
            <a:lightRig rig="threePt" dir="t"/>
          </a:scene3d>
          <a:sp3d>
            <a:bevelT w="63500"/>
            <a:bevelB w="254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800" b="1" dirty="0" smtClean="0"/>
              <a:t>     BBTK</a:t>
            </a:r>
          </a:p>
          <a:p>
            <a:endParaRPr lang="fr-FR" sz="2800" b="1" dirty="0" smtClean="0"/>
          </a:p>
          <a:p>
            <a:endParaRPr lang="fr-FR" sz="2800" b="1" dirty="0" smtClean="0"/>
          </a:p>
          <a:p>
            <a:endParaRPr lang="fr-FR" sz="2800" b="1" dirty="0" smtClean="0"/>
          </a:p>
          <a:p>
            <a:endParaRPr lang="fr-FR" sz="2800" b="1" dirty="0" smtClean="0"/>
          </a:p>
          <a:p>
            <a:endParaRPr lang="fr-FR" sz="2800" b="1" dirty="0" smtClean="0"/>
          </a:p>
          <a:p>
            <a:endParaRPr lang="fr-FR" sz="2800" b="1" dirty="0" smtClean="0"/>
          </a:p>
          <a:p>
            <a:endParaRPr lang="fr-FR" sz="2800" b="1" dirty="0" smtClean="0"/>
          </a:p>
          <a:p>
            <a:endParaRPr lang="fr-FR" sz="2800" b="1" dirty="0" smtClean="0"/>
          </a:p>
          <a:p>
            <a:endParaRPr lang="fr-FR" sz="2800" b="1" dirty="0" smtClean="0"/>
          </a:p>
          <a:p>
            <a:endParaRPr lang="fr-FR" sz="2800" b="1" dirty="0" smtClean="0"/>
          </a:p>
          <a:p>
            <a:endParaRPr lang="fr-FR" sz="2800" b="1" dirty="0"/>
          </a:p>
          <a:p>
            <a:endParaRPr lang="fr-FR" sz="2200" dirty="0"/>
          </a:p>
        </p:txBody>
      </p:sp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323850" y="333375"/>
            <a:ext cx="576263" cy="574675"/>
          </a:xfrm>
          <a:prstGeom prst="rect">
            <a:avLst/>
          </a:prstGeom>
          <a:solidFill>
            <a:srgbClr val="F7FD01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323850" y="981075"/>
            <a:ext cx="576263" cy="574675"/>
          </a:xfrm>
          <a:prstGeom prst="rect">
            <a:avLst/>
          </a:prstGeom>
          <a:solidFill>
            <a:srgbClr val="FC0202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971550" y="333375"/>
            <a:ext cx="576263" cy="574675"/>
          </a:xfrm>
          <a:prstGeom prst="rect">
            <a:avLst/>
          </a:prstGeom>
          <a:solidFill>
            <a:srgbClr val="3803FB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1205" name="Rectangle 5"/>
          <p:cNvSpPr>
            <a:spLocks noChangeArrowheads="1"/>
          </p:cNvSpPr>
          <p:nvPr/>
        </p:nvSpPr>
        <p:spPr bwMode="auto">
          <a:xfrm>
            <a:off x="1403350" y="549275"/>
            <a:ext cx="7129463" cy="71438"/>
          </a:xfrm>
          <a:prstGeom prst="rect">
            <a:avLst/>
          </a:prstGeom>
          <a:solidFill>
            <a:srgbClr val="3803FB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1206" name="Rectangle 6"/>
          <p:cNvSpPr>
            <a:spLocks noChangeArrowheads="1"/>
          </p:cNvSpPr>
          <p:nvPr/>
        </p:nvSpPr>
        <p:spPr bwMode="auto">
          <a:xfrm>
            <a:off x="539750" y="1484313"/>
            <a:ext cx="71438" cy="4968875"/>
          </a:xfrm>
          <a:prstGeom prst="rect">
            <a:avLst/>
          </a:prstGeom>
          <a:solidFill>
            <a:srgbClr val="FC0202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1207" name="Rectangle 7"/>
          <p:cNvSpPr>
            <a:spLocks noChangeArrowheads="1"/>
          </p:cNvSpPr>
          <p:nvPr/>
        </p:nvSpPr>
        <p:spPr bwMode="auto">
          <a:xfrm>
            <a:off x="179388" y="6453188"/>
            <a:ext cx="8964612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fr-FR" b="1" dirty="0" smtClean="0"/>
              <a:t> CREATIS                                                                                          Eduardo E. </a:t>
            </a:r>
            <a:r>
              <a:rPr lang="fr-FR" b="1" dirty="0" err="1" smtClean="0"/>
              <a:t>Davila</a:t>
            </a:r>
            <a:r>
              <a:rPr lang="fr-FR" b="1" dirty="0" smtClean="0"/>
              <a:t> S.</a:t>
            </a:r>
            <a:endParaRPr lang="fr-FR" b="1" dirty="0"/>
          </a:p>
        </p:txBody>
      </p:sp>
      <p:sp>
        <p:nvSpPr>
          <p:cNvPr id="51208" name="Text Box 17"/>
          <p:cNvSpPr txBox="1">
            <a:spLocks noChangeArrowheads="1"/>
          </p:cNvSpPr>
          <p:nvPr/>
        </p:nvSpPr>
        <p:spPr bwMode="auto">
          <a:xfrm>
            <a:off x="8532813" y="50800"/>
            <a:ext cx="7937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fr-FR" sz="1400"/>
              <a:t>12/21</a:t>
            </a:r>
          </a:p>
        </p:txBody>
      </p:sp>
      <p:sp>
        <p:nvSpPr>
          <p:cNvPr id="24" name="Rectangle 23"/>
          <p:cNvSpPr/>
          <p:nvPr/>
        </p:nvSpPr>
        <p:spPr>
          <a:xfrm>
            <a:off x="1403350" y="2209799"/>
            <a:ext cx="2209800" cy="1219201"/>
          </a:xfrm>
          <a:prstGeom prst="rect">
            <a:avLst/>
          </a:prstGeom>
          <a:effectLst>
            <a:outerShdw blurRad="40000" dist="23000" dir="5400000" rotWithShape="0">
              <a:srgbClr val="000000">
                <a:alpha val="35000"/>
              </a:srgbClr>
            </a:outerShdw>
            <a:softEdge rad="38100"/>
          </a:effectLst>
          <a:scene3d>
            <a:camera prst="orthographicFront"/>
            <a:lightRig rig="threePt" dir="t"/>
          </a:scene3d>
          <a:sp3d>
            <a:bevelT w="63500"/>
            <a:bevelB w="254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200" dirty="0" smtClean="0"/>
              <a:t>Boxes</a:t>
            </a:r>
          </a:p>
          <a:p>
            <a:pPr algn="ctr"/>
            <a:r>
              <a:rPr lang="fr-FR" sz="2200" dirty="0" smtClean="0"/>
              <a:t>Read / </a:t>
            </a:r>
            <a:r>
              <a:rPr lang="fr-FR" sz="2200" dirty="0" err="1" smtClean="0"/>
              <a:t>Write</a:t>
            </a:r>
            <a:r>
              <a:rPr lang="fr-FR" sz="2200" dirty="0" smtClean="0"/>
              <a:t> </a:t>
            </a:r>
          </a:p>
          <a:p>
            <a:pPr algn="ctr"/>
            <a:r>
              <a:rPr lang="fr-FR" sz="2200" dirty="0" smtClean="0"/>
              <a:t>Images </a:t>
            </a:r>
            <a:endParaRPr lang="fr-FR" sz="2200" dirty="0"/>
          </a:p>
        </p:txBody>
      </p:sp>
      <p:sp>
        <p:nvSpPr>
          <p:cNvPr id="25" name="Rectangle 24"/>
          <p:cNvSpPr/>
          <p:nvPr/>
        </p:nvSpPr>
        <p:spPr>
          <a:xfrm>
            <a:off x="6019800" y="2209799"/>
            <a:ext cx="2209800" cy="835025"/>
          </a:xfrm>
          <a:prstGeom prst="rect">
            <a:avLst/>
          </a:prstGeom>
          <a:effectLst>
            <a:outerShdw blurRad="40000" dist="23000" dir="5400000" rotWithShape="0">
              <a:srgbClr val="000000">
                <a:alpha val="35000"/>
              </a:srgbClr>
            </a:outerShdw>
            <a:softEdge rad="38100"/>
          </a:effectLst>
          <a:scene3d>
            <a:camera prst="orthographicFront"/>
            <a:lightRig rig="threePt" dir="t"/>
          </a:scene3d>
          <a:sp3d>
            <a:bevelT w="63500"/>
            <a:bevelB w="254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200" dirty="0" smtClean="0"/>
              <a:t>Boxes</a:t>
            </a:r>
          </a:p>
          <a:p>
            <a:pPr algn="ctr"/>
            <a:r>
              <a:rPr lang="fr-FR" sz="2200" dirty="0" err="1" smtClean="0"/>
              <a:t>Viewer</a:t>
            </a:r>
            <a:r>
              <a:rPr lang="fr-FR" sz="2200" dirty="0" smtClean="0"/>
              <a:t> 2D/3D..</a:t>
            </a:r>
            <a:endParaRPr lang="fr-FR" sz="2200" dirty="0"/>
          </a:p>
        </p:txBody>
      </p:sp>
      <p:sp>
        <p:nvSpPr>
          <p:cNvPr id="28" name="Rectangle 27"/>
          <p:cNvSpPr/>
          <p:nvPr/>
        </p:nvSpPr>
        <p:spPr>
          <a:xfrm>
            <a:off x="3148013" y="5185569"/>
            <a:ext cx="3176587" cy="1072356"/>
          </a:xfrm>
          <a:prstGeom prst="rect">
            <a:avLst/>
          </a:prstGeom>
          <a:effectLst>
            <a:outerShdw blurRad="40000" dist="23000" dir="5400000" rotWithShape="0">
              <a:srgbClr val="000000">
                <a:alpha val="35000"/>
              </a:srgbClr>
            </a:outerShdw>
            <a:softEdge rad="38100"/>
          </a:effectLst>
          <a:scene3d>
            <a:camera prst="orthographicFront"/>
            <a:lightRig rig="threePt" dir="t"/>
          </a:scene3d>
          <a:sp3d>
            <a:bevelT w="63500"/>
            <a:bevelB w="254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200" dirty="0" smtClean="0"/>
              <a:t>Boxes</a:t>
            </a:r>
          </a:p>
          <a:p>
            <a:pPr algn="ctr"/>
            <a:r>
              <a:rPr lang="fr-FR" sz="2200" dirty="0" err="1" smtClean="0"/>
              <a:t>Extract</a:t>
            </a:r>
            <a:r>
              <a:rPr lang="fr-FR" sz="2200" dirty="0" smtClean="0"/>
              <a:t> </a:t>
            </a:r>
            <a:r>
              <a:rPr lang="fr-FR" sz="2200" dirty="0" err="1" smtClean="0"/>
              <a:t>parameters</a:t>
            </a:r>
            <a:r>
              <a:rPr lang="fr-FR" sz="2200" dirty="0" smtClean="0"/>
              <a:t> </a:t>
            </a:r>
          </a:p>
          <a:p>
            <a:pPr algn="ctr"/>
            <a:r>
              <a:rPr lang="fr-FR" sz="2200" dirty="0" smtClean="0"/>
              <a:t>(</a:t>
            </a:r>
            <a:r>
              <a:rPr lang="fr-FR" sz="2200" dirty="0" err="1" smtClean="0"/>
              <a:t>filter</a:t>
            </a:r>
            <a:r>
              <a:rPr lang="fr-FR" sz="2200" dirty="0" smtClean="0"/>
              <a:t>)</a:t>
            </a:r>
            <a:endParaRPr lang="fr-FR" sz="2200" dirty="0"/>
          </a:p>
        </p:txBody>
      </p:sp>
      <p:sp>
        <p:nvSpPr>
          <p:cNvPr id="33" name="Ellipse 32"/>
          <p:cNvSpPr/>
          <p:nvPr/>
        </p:nvSpPr>
        <p:spPr>
          <a:xfrm>
            <a:off x="3809206" y="3505201"/>
            <a:ext cx="1981200" cy="1143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Interaction</a:t>
            </a:r>
            <a:endParaRPr lang="fr-FR" dirty="0"/>
          </a:p>
        </p:txBody>
      </p:sp>
      <p:cxnSp>
        <p:nvCxnSpPr>
          <p:cNvPr id="35" name="Connecteur droit avec flèche 34"/>
          <p:cNvCxnSpPr/>
          <p:nvPr/>
        </p:nvCxnSpPr>
        <p:spPr>
          <a:xfrm>
            <a:off x="3841750" y="3044824"/>
            <a:ext cx="457200" cy="38417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avec flèche 35"/>
          <p:cNvCxnSpPr/>
          <p:nvPr/>
        </p:nvCxnSpPr>
        <p:spPr>
          <a:xfrm rot="10800000" flipV="1">
            <a:off x="5289550" y="3044824"/>
            <a:ext cx="533400" cy="38417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avec flèche 43"/>
          <p:cNvCxnSpPr/>
          <p:nvPr/>
        </p:nvCxnSpPr>
        <p:spPr>
          <a:xfrm rot="5400000">
            <a:off x="4570411" y="4956174"/>
            <a:ext cx="457201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143000" y="1143000"/>
            <a:ext cx="7389813" cy="5310188"/>
          </a:xfrm>
          <a:prstGeom prst="rect">
            <a:avLst/>
          </a:prstGeom>
          <a:effectLst>
            <a:outerShdw blurRad="40000" dist="23000" dir="5400000" rotWithShape="0">
              <a:srgbClr val="000000">
                <a:alpha val="35000"/>
              </a:srgbClr>
            </a:outerShdw>
            <a:softEdge rad="38100"/>
          </a:effectLst>
          <a:scene3d>
            <a:camera prst="orthographicFront"/>
            <a:lightRig rig="threePt" dir="t"/>
          </a:scene3d>
          <a:sp3d>
            <a:bevelT w="63500"/>
            <a:bevelB w="254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800" b="1" dirty="0" smtClean="0"/>
              <a:t>     BBTK</a:t>
            </a:r>
          </a:p>
          <a:p>
            <a:endParaRPr lang="fr-FR" sz="2800" b="1" dirty="0" smtClean="0"/>
          </a:p>
          <a:p>
            <a:endParaRPr lang="fr-FR" sz="2800" b="1" dirty="0" smtClean="0"/>
          </a:p>
          <a:p>
            <a:endParaRPr lang="fr-FR" sz="2800" b="1" dirty="0" smtClean="0"/>
          </a:p>
          <a:p>
            <a:endParaRPr lang="fr-FR" sz="2800" b="1" dirty="0" smtClean="0"/>
          </a:p>
          <a:p>
            <a:endParaRPr lang="fr-FR" sz="2800" b="1" dirty="0" smtClean="0"/>
          </a:p>
          <a:p>
            <a:endParaRPr lang="fr-FR" sz="2800" b="1" dirty="0" smtClean="0"/>
          </a:p>
          <a:p>
            <a:endParaRPr lang="fr-FR" sz="2800" b="1" dirty="0" smtClean="0"/>
          </a:p>
          <a:p>
            <a:endParaRPr lang="fr-FR" sz="2800" b="1" dirty="0" smtClean="0"/>
          </a:p>
          <a:p>
            <a:endParaRPr lang="fr-FR" sz="2800" b="1" dirty="0" smtClean="0"/>
          </a:p>
          <a:p>
            <a:endParaRPr lang="fr-FR" sz="2800" b="1" dirty="0" smtClean="0"/>
          </a:p>
          <a:p>
            <a:endParaRPr lang="fr-FR" sz="2800" b="1" dirty="0"/>
          </a:p>
          <a:p>
            <a:endParaRPr lang="fr-FR" sz="2200" dirty="0"/>
          </a:p>
        </p:txBody>
      </p:sp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323850" y="333375"/>
            <a:ext cx="576263" cy="574675"/>
          </a:xfrm>
          <a:prstGeom prst="rect">
            <a:avLst/>
          </a:prstGeom>
          <a:solidFill>
            <a:srgbClr val="F7FD01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323850" y="981075"/>
            <a:ext cx="576263" cy="574675"/>
          </a:xfrm>
          <a:prstGeom prst="rect">
            <a:avLst/>
          </a:prstGeom>
          <a:solidFill>
            <a:srgbClr val="FC0202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971550" y="333375"/>
            <a:ext cx="576263" cy="574675"/>
          </a:xfrm>
          <a:prstGeom prst="rect">
            <a:avLst/>
          </a:prstGeom>
          <a:solidFill>
            <a:srgbClr val="3803FB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1205" name="Rectangle 5"/>
          <p:cNvSpPr>
            <a:spLocks noChangeArrowheads="1"/>
          </p:cNvSpPr>
          <p:nvPr/>
        </p:nvSpPr>
        <p:spPr bwMode="auto">
          <a:xfrm>
            <a:off x="1403350" y="549275"/>
            <a:ext cx="7129463" cy="71438"/>
          </a:xfrm>
          <a:prstGeom prst="rect">
            <a:avLst/>
          </a:prstGeom>
          <a:solidFill>
            <a:srgbClr val="3803FB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1206" name="Rectangle 6"/>
          <p:cNvSpPr>
            <a:spLocks noChangeArrowheads="1"/>
          </p:cNvSpPr>
          <p:nvPr/>
        </p:nvSpPr>
        <p:spPr bwMode="auto">
          <a:xfrm>
            <a:off x="539750" y="1484313"/>
            <a:ext cx="71438" cy="4968875"/>
          </a:xfrm>
          <a:prstGeom prst="rect">
            <a:avLst/>
          </a:prstGeom>
          <a:solidFill>
            <a:srgbClr val="FC0202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1207" name="Rectangle 7"/>
          <p:cNvSpPr>
            <a:spLocks noChangeArrowheads="1"/>
          </p:cNvSpPr>
          <p:nvPr/>
        </p:nvSpPr>
        <p:spPr bwMode="auto">
          <a:xfrm>
            <a:off x="179388" y="6453188"/>
            <a:ext cx="8964612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fr-FR" b="1" dirty="0" smtClean="0"/>
              <a:t> CREATIS                                                                                          Eduardo E. </a:t>
            </a:r>
            <a:r>
              <a:rPr lang="fr-FR" b="1" dirty="0" err="1" smtClean="0"/>
              <a:t>Davila</a:t>
            </a:r>
            <a:r>
              <a:rPr lang="fr-FR" b="1" dirty="0" smtClean="0"/>
              <a:t> S.</a:t>
            </a:r>
            <a:endParaRPr lang="fr-FR" b="1" dirty="0"/>
          </a:p>
        </p:txBody>
      </p:sp>
      <p:sp>
        <p:nvSpPr>
          <p:cNvPr id="51208" name="Text Box 17"/>
          <p:cNvSpPr txBox="1">
            <a:spLocks noChangeArrowheads="1"/>
          </p:cNvSpPr>
          <p:nvPr/>
        </p:nvSpPr>
        <p:spPr bwMode="auto">
          <a:xfrm>
            <a:off x="8532813" y="50800"/>
            <a:ext cx="7937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fr-FR" sz="1400"/>
              <a:t>12/21</a:t>
            </a:r>
          </a:p>
        </p:txBody>
      </p:sp>
      <p:sp>
        <p:nvSpPr>
          <p:cNvPr id="24" name="Rectangle 23"/>
          <p:cNvSpPr/>
          <p:nvPr/>
        </p:nvSpPr>
        <p:spPr>
          <a:xfrm>
            <a:off x="1403350" y="2209799"/>
            <a:ext cx="2209800" cy="1219201"/>
          </a:xfrm>
          <a:prstGeom prst="rect">
            <a:avLst/>
          </a:prstGeom>
          <a:effectLst>
            <a:outerShdw blurRad="40000" dist="23000" dir="5400000" rotWithShape="0">
              <a:srgbClr val="000000">
                <a:alpha val="35000"/>
              </a:srgbClr>
            </a:outerShdw>
            <a:softEdge rad="38100"/>
          </a:effectLst>
          <a:scene3d>
            <a:camera prst="orthographicFront"/>
            <a:lightRig rig="threePt" dir="t"/>
          </a:scene3d>
          <a:sp3d>
            <a:bevelT w="63500"/>
            <a:bevelB w="254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200" dirty="0" smtClean="0"/>
              <a:t>Boxes</a:t>
            </a:r>
          </a:p>
          <a:p>
            <a:pPr algn="ctr"/>
            <a:r>
              <a:rPr lang="fr-FR" sz="2200" dirty="0" smtClean="0"/>
              <a:t>Read / </a:t>
            </a:r>
            <a:r>
              <a:rPr lang="fr-FR" sz="2200" dirty="0" err="1" smtClean="0"/>
              <a:t>Write</a:t>
            </a:r>
            <a:r>
              <a:rPr lang="fr-FR" sz="2200" dirty="0" smtClean="0"/>
              <a:t> </a:t>
            </a:r>
          </a:p>
          <a:p>
            <a:pPr algn="ctr"/>
            <a:r>
              <a:rPr lang="fr-FR" sz="2200" dirty="0" smtClean="0"/>
              <a:t>Images </a:t>
            </a:r>
            <a:endParaRPr lang="fr-FR" sz="2200" dirty="0"/>
          </a:p>
        </p:txBody>
      </p:sp>
      <p:sp>
        <p:nvSpPr>
          <p:cNvPr id="25" name="Rectangle 24"/>
          <p:cNvSpPr/>
          <p:nvPr/>
        </p:nvSpPr>
        <p:spPr>
          <a:xfrm>
            <a:off x="6019800" y="2209799"/>
            <a:ext cx="2209800" cy="835025"/>
          </a:xfrm>
          <a:prstGeom prst="rect">
            <a:avLst/>
          </a:prstGeom>
          <a:effectLst>
            <a:outerShdw blurRad="40000" dist="23000" dir="5400000" rotWithShape="0">
              <a:srgbClr val="000000">
                <a:alpha val="35000"/>
              </a:srgbClr>
            </a:outerShdw>
            <a:softEdge rad="38100"/>
          </a:effectLst>
          <a:scene3d>
            <a:camera prst="orthographicFront"/>
            <a:lightRig rig="threePt" dir="t"/>
          </a:scene3d>
          <a:sp3d>
            <a:bevelT w="63500"/>
            <a:bevelB w="254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200" dirty="0" smtClean="0"/>
              <a:t>Boxes</a:t>
            </a:r>
          </a:p>
          <a:p>
            <a:pPr algn="ctr"/>
            <a:r>
              <a:rPr lang="fr-FR" sz="2200" dirty="0" err="1" smtClean="0"/>
              <a:t>Viewer</a:t>
            </a:r>
            <a:r>
              <a:rPr lang="fr-FR" sz="2200" dirty="0" smtClean="0"/>
              <a:t> 2D/3D..</a:t>
            </a:r>
            <a:endParaRPr lang="fr-FR" sz="2200" dirty="0"/>
          </a:p>
        </p:txBody>
      </p:sp>
      <p:sp>
        <p:nvSpPr>
          <p:cNvPr id="28" name="Rectangle 27"/>
          <p:cNvSpPr/>
          <p:nvPr/>
        </p:nvSpPr>
        <p:spPr>
          <a:xfrm>
            <a:off x="3148013" y="5185569"/>
            <a:ext cx="3176587" cy="1072356"/>
          </a:xfrm>
          <a:prstGeom prst="rect">
            <a:avLst/>
          </a:prstGeom>
          <a:effectLst>
            <a:outerShdw blurRad="40000" dist="23000" dir="5400000" rotWithShape="0">
              <a:srgbClr val="000000">
                <a:alpha val="35000"/>
              </a:srgbClr>
            </a:outerShdw>
            <a:softEdge rad="38100"/>
          </a:effectLst>
          <a:scene3d>
            <a:camera prst="orthographicFront"/>
            <a:lightRig rig="threePt" dir="t"/>
          </a:scene3d>
          <a:sp3d>
            <a:bevelT w="63500"/>
            <a:bevelB w="254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200" dirty="0" smtClean="0"/>
              <a:t>Boxes</a:t>
            </a:r>
          </a:p>
          <a:p>
            <a:pPr algn="ctr"/>
            <a:r>
              <a:rPr lang="fr-FR" sz="2200" dirty="0" err="1" smtClean="0"/>
              <a:t>Extract</a:t>
            </a:r>
            <a:r>
              <a:rPr lang="fr-FR" sz="2200" dirty="0" smtClean="0"/>
              <a:t> </a:t>
            </a:r>
            <a:r>
              <a:rPr lang="fr-FR" sz="2200" dirty="0" err="1" smtClean="0"/>
              <a:t>parameters</a:t>
            </a:r>
            <a:r>
              <a:rPr lang="fr-FR" sz="2200" dirty="0" smtClean="0"/>
              <a:t> </a:t>
            </a:r>
          </a:p>
          <a:p>
            <a:pPr algn="ctr"/>
            <a:r>
              <a:rPr lang="fr-FR" sz="2200" dirty="0" smtClean="0"/>
              <a:t>(</a:t>
            </a:r>
            <a:r>
              <a:rPr lang="fr-FR" sz="2200" dirty="0" err="1" smtClean="0"/>
              <a:t>filter</a:t>
            </a:r>
            <a:r>
              <a:rPr lang="fr-FR" sz="2200" dirty="0" smtClean="0"/>
              <a:t>)</a:t>
            </a:r>
            <a:endParaRPr lang="fr-FR" sz="2200" dirty="0"/>
          </a:p>
        </p:txBody>
      </p:sp>
      <p:sp>
        <p:nvSpPr>
          <p:cNvPr id="33" name="Ellipse 32"/>
          <p:cNvSpPr/>
          <p:nvPr/>
        </p:nvSpPr>
        <p:spPr>
          <a:xfrm>
            <a:off x="3809206" y="3505201"/>
            <a:ext cx="1981200" cy="1143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Interaction</a:t>
            </a:r>
            <a:endParaRPr lang="fr-FR" dirty="0"/>
          </a:p>
        </p:txBody>
      </p:sp>
      <p:cxnSp>
        <p:nvCxnSpPr>
          <p:cNvPr id="35" name="Connecteur droit avec flèche 34"/>
          <p:cNvCxnSpPr/>
          <p:nvPr/>
        </p:nvCxnSpPr>
        <p:spPr>
          <a:xfrm>
            <a:off x="3841750" y="3044824"/>
            <a:ext cx="457200" cy="38417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avec flèche 35"/>
          <p:cNvCxnSpPr/>
          <p:nvPr/>
        </p:nvCxnSpPr>
        <p:spPr>
          <a:xfrm rot="10800000" flipV="1">
            <a:off x="5289550" y="3044824"/>
            <a:ext cx="533400" cy="38417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avec flèche 43"/>
          <p:cNvCxnSpPr/>
          <p:nvPr/>
        </p:nvCxnSpPr>
        <p:spPr>
          <a:xfrm rot="5400000">
            <a:off x="4570411" y="4956174"/>
            <a:ext cx="457201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6615904" y="4230688"/>
            <a:ext cx="1828800" cy="8350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effectLst>
            <a:outerShdw blurRad="40000" dist="23000" dir="5400000" rotWithShape="0">
              <a:srgbClr val="000000">
                <a:alpha val="35000"/>
              </a:srgbClr>
            </a:outerShdw>
            <a:softEdge rad="38100"/>
          </a:effectLst>
          <a:scene3d>
            <a:camera prst="orthographicFront"/>
            <a:lightRig rig="threePt" dir="t"/>
          </a:scene3d>
          <a:sp3d>
            <a:bevelT w="63500"/>
            <a:bevelB w="254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200" dirty="0" err="1" smtClean="0"/>
              <a:t>Your</a:t>
            </a:r>
            <a:r>
              <a:rPr lang="fr-FR" sz="2200" dirty="0" smtClean="0"/>
              <a:t> Boxes </a:t>
            </a:r>
            <a:r>
              <a:rPr lang="fr-FR" sz="2200" dirty="0" err="1" smtClean="0"/>
              <a:t>bbtkPackage</a:t>
            </a:r>
            <a:endParaRPr lang="fr-FR" sz="2200" dirty="0"/>
          </a:p>
        </p:txBody>
      </p:sp>
      <p:cxnSp>
        <p:nvCxnSpPr>
          <p:cNvPr id="18" name="Connecteur droit avec flèche 17"/>
          <p:cNvCxnSpPr/>
          <p:nvPr/>
        </p:nvCxnSpPr>
        <p:spPr>
          <a:xfrm>
            <a:off x="5822950" y="4230688"/>
            <a:ext cx="563560" cy="14843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/>
          <p:cNvSpPr/>
          <p:nvPr/>
        </p:nvSpPr>
        <p:spPr>
          <a:xfrm>
            <a:off x="3962400" y="1555750"/>
            <a:ext cx="4419600" cy="4588451"/>
          </a:xfrm>
          <a:prstGeom prst="rect">
            <a:avLst/>
          </a:prstGeom>
          <a:effectLst>
            <a:outerShdw blurRad="40000" dist="23000" dir="5400000" rotWithShape="0">
              <a:srgbClr val="000000">
                <a:alpha val="35000"/>
              </a:srgbClr>
            </a:outerShdw>
            <a:softEdge rad="38100"/>
          </a:effectLst>
          <a:scene3d>
            <a:camera prst="orthographicFront"/>
            <a:lightRig rig="threePt" dir="t"/>
          </a:scene3d>
          <a:sp3d>
            <a:bevelT w="63500"/>
            <a:bevelB w="254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200" dirty="0" err="1" smtClean="0"/>
              <a:t>Creatools</a:t>
            </a:r>
            <a:endParaRPr lang="fr-FR" sz="2200" dirty="0" smtClean="0"/>
          </a:p>
          <a:p>
            <a:pPr algn="ctr"/>
            <a:endParaRPr lang="fr-FR" sz="2200" dirty="0" smtClean="0"/>
          </a:p>
          <a:p>
            <a:pPr algn="ctr"/>
            <a:endParaRPr lang="fr-FR" sz="2200" dirty="0" smtClean="0"/>
          </a:p>
          <a:p>
            <a:pPr algn="ctr"/>
            <a:endParaRPr lang="fr-FR" sz="2200" dirty="0" smtClean="0"/>
          </a:p>
          <a:p>
            <a:pPr algn="ctr"/>
            <a:endParaRPr lang="fr-FR" sz="2200" dirty="0" smtClean="0"/>
          </a:p>
          <a:p>
            <a:pPr algn="ctr"/>
            <a:endParaRPr lang="fr-FR" sz="2200" dirty="0" smtClean="0"/>
          </a:p>
          <a:p>
            <a:pPr algn="ctr"/>
            <a:endParaRPr lang="fr-FR" sz="2200" dirty="0" smtClean="0"/>
          </a:p>
          <a:p>
            <a:pPr algn="ctr"/>
            <a:endParaRPr lang="fr-FR" sz="2200" dirty="0" smtClean="0"/>
          </a:p>
          <a:p>
            <a:pPr algn="ctr"/>
            <a:endParaRPr lang="fr-FR" sz="2200" dirty="0" smtClean="0"/>
          </a:p>
          <a:p>
            <a:pPr algn="ctr"/>
            <a:endParaRPr lang="fr-FR" sz="2200" dirty="0" smtClean="0"/>
          </a:p>
          <a:p>
            <a:pPr algn="ctr"/>
            <a:endParaRPr lang="fr-FR" sz="2200" dirty="0"/>
          </a:p>
        </p:txBody>
      </p:sp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323850" y="333375"/>
            <a:ext cx="576263" cy="574675"/>
          </a:xfrm>
          <a:prstGeom prst="rect">
            <a:avLst/>
          </a:prstGeom>
          <a:solidFill>
            <a:srgbClr val="F7FD01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323850" y="981075"/>
            <a:ext cx="576263" cy="574675"/>
          </a:xfrm>
          <a:prstGeom prst="rect">
            <a:avLst/>
          </a:prstGeom>
          <a:solidFill>
            <a:srgbClr val="FC0202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971550" y="333375"/>
            <a:ext cx="576263" cy="574675"/>
          </a:xfrm>
          <a:prstGeom prst="rect">
            <a:avLst/>
          </a:prstGeom>
          <a:solidFill>
            <a:srgbClr val="3803FB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1205" name="Rectangle 5"/>
          <p:cNvSpPr>
            <a:spLocks noChangeArrowheads="1"/>
          </p:cNvSpPr>
          <p:nvPr/>
        </p:nvSpPr>
        <p:spPr bwMode="auto">
          <a:xfrm>
            <a:off x="1403350" y="549275"/>
            <a:ext cx="7129463" cy="71438"/>
          </a:xfrm>
          <a:prstGeom prst="rect">
            <a:avLst/>
          </a:prstGeom>
          <a:solidFill>
            <a:srgbClr val="3803FB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1206" name="Rectangle 6"/>
          <p:cNvSpPr>
            <a:spLocks noChangeArrowheads="1"/>
          </p:cNvSpPr>
          <p:nvPr/>
        </p:nvSpPr>
        <p:spPr bwMode="auto">
          <a:xfrm>
            <a:off x="539750" y="1484313"/>
            <a:ext cx="71438" cy="4968875"/>
          </a:xfrm>
          <a:prstGeom prst="rect">
            <a:avLst/>
          </a:prstGeom>
          <a:solidFill>
            <a:srgbClr val="FC0202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1207" name="Rectangle 7"/>
          <p:cNvSpPr>
            <a:spLocks noChangeArrowheads="1"/>
          </p:cNvSpPr>
          <p:nvPr/>
        </p:nvSpPr>
        <p:spPr bwMode="auto">
          <a:xfrm>
            <a:off x="179388" y="6453188"/>
            <a:ext cx="8964612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fr-FR" b="1" dirty="0" smtClean="0"/>
              <a:t> CREATIS                                                                                          Eduardo E. </a:t>
            </a:r>
            <a:r>
              <a:rPr lang="fr-FR" b="1" dirty="0" err="1" smtClean="0"/>
              <a:t>Davila</a:t>
            </a:r>
            <a:r>
              <a:rPr lang="fr-FR" b="1" dirty="0" smtClean="0"/>
              <a:t> S.</a:t>
            </a:r>
            <a:endParaRPr lang="fr-FR" b="1" dirty="0"/>
          </a:p>
        </p:txBody>
      </p:sp>
      <p:sp>
        <p:nvSpPr>
          <p:cNvPr id="51208" name="Text Box 17"/>
          <p:cNvSpPr txBox="1">
            <a:spLocks noChangeArrowheads="1"/>
          </p:cNvSpPr>
          <p:nvPr/>
        </p:nvSpPr>
        <p:spPr bwMode="auto">
          <a:xfrm>
            <a:off x="8532813" y="50800"/>
            <a:ext cx="7937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fr-FR" sz="1400"/>
              <a:t>12/21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790700" y="3889375"/>
            <a:ext cx="1295400" cy="835025"/>
          </a:xfrm>
          <a:prstGeom prst="rect">
            <a:avLst/>
          </a:prstGeom>
          <a:effectLst>
            <a:outerShdw blurRad="40000" dist="23000" dir="5400000" rotWithShape="0">
              <a:srgbClr val="000000">
                <a:alpha val="35000"/>
              </a:srgbClr>
            </a:outerShdw>
            <a:softEdge rad="38100"/>
          </a:effectLst>
          <a:scene3d>
            <a:camera prst="orthographicFront"/>
            <a:lightRig rig="threePt" dir="t"/>
          </a:scene3d>
          <a:sp3d>
            <a:bevelT w="63500"/>
            <a:bevelB w="254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200" dirty="0" err="1" smtClean="0"/>
              <a:t>App.EXE</a:t>
            </a:r>
            <a:endParaRPr lang="fr-FR" sz="2200" dirty="0" smtClean="0"/>
          </a:p>
          <a:p>
            <a:pPr algn="ctr"/>
            <a:endParaRPr lang="fr-FR" sz="2200" dirty="0"/>
          </a:p>
        </p:txBody>
      </p:sp>
      <p:cxnSp>
        <p:nvCxnSpPr>
          <p:cNvPr id="26" name="Connecteur droit avec flèche 25"/>
          <p:cNvCxnSpPr/>
          <p:nvPr/>
        </p:nvCxnSpPr>
        <p:spPr>
          <a:xfrm rot="5400000">
            <a:off x="2068881" y="3440480"/>
            <a:ext cx="739042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1547814" y="2146014"/>
            <a:ext cx="1677987" cy="835025"/>
          </a:xfrm>
          <a:prstGeom prst="rect">
            <a:avLst/>
          </a:prstGeom>
          <a:effectLst>
            <a:outerShdw blurRad="40000" dist="23000" dir="5400000" rotWithShape="0">
              <a:srgbClr val="000000">
                <a:alpha val="35000"/>
              </a:srgbClr>
            </a:outerShdw>
            <a:softEdge rad="38100"/>
          </a:effectLst>
          <a:scene3d>
            <a:camera prst="orthographicFront"/>
            <a:lightRig rig="threePt" dir="t"/>
          </a:scene3d>
          <a:sp3d>
            <a:bevelT w="63500"/>
            <a:bevelB w="254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200" dirty="0" err="1" smtClean="0"/>
              <a:t>module.lib</a:t>
            </a:r>
            <a:endParaRPr lang="fr-FR" sz="2200" dirty="0" smtClean="0"/>
          </a:p>
          <a:p>
            <a:pPr algn="ctr"/>
            <a:endParaRPr lang="fr-FR" sz="2200" dirty="0"/>
          </a:p>
        </p:txBody>
      </p:sp>
      <p:sp>
        <p:nvSpPr>
          <p:cNvPr id="41" name="Rectangle 40"/>
          <p:cNvSpPr/>
          <p:nvPr/>
        </p:nvSpPr>
        <p:spPr>
          <a:xfrm>
            <a:off x="1547813" y="1310989"/>
            <a:ext cx="1677987" cy="835025"/>
          </a:xfrm>
          <a:prstGeom prst="rect">
            <a:avLst/>
          </a:prstGeom>
          <a:solidFill>
            <a:schemeClr val="accent6">
              <a:lumMod val="75000"/>
            </a:schemeClr>
          </a:solidFill>
          <a:effectLst>
            <a:outerShdw blurRad="40000" dist="23000" dir="5400000" rotWithShape="0">
              <a:srgbClr val="000000">
                <a:alpha val="35000"/>
              </a:srgbClr>
            </a:outerShdw>
            <a:softEdge rad="38100"/>
          </a:effectLst>
          <a:scene3d>
            <a:camera prst="orthographicFront"/>
            <a:lightRig rig="threePt" dir="t"/>
          </a:scene3d>
          <a:sp3d>
            <a:bevelT w="63500"/>
            <a:bevelB w="254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200" dirty="0" err="1" smtClean="0"/>
              <a:t>module.h</a:t>
            </a:r>
            <a:endParaRPr lang="fr-FR" sz="2200" dirty="0" smtClean="0"/>
          </a:p>
          <a:p>
            <a:pPr algn="ctr"/>
            <a:endParaRPr lang="fr-FR" sz="2200" dirty="0"/>
          </a:p>
        </p:txBody>
      </p:sp>
      <p:sp>
        <p:nvSpPr>
          <p:cNvPr id="45" name="Rectangle 44"/>
          <p:cNvSpPr/>
          <p:nvPr/>
        </p:nvSpPr>
        <p:spPr>
          <a:xfrm>
            <a:off x="1599408" y="5309176"/>
            <a:ext cx="1677987" cy="835025"/>
          </a:xfrm>
          <a:prstGeom prst="rect">
            <a:avLst/>
          </a:prstGeom>
          <a:effectLst>
            <a:outerShdw blurRad="40000" dist="23000" dir="5400000" rotWithShape="0">
              <a:srgbClr val="000000">
                <a:alpha val="35000"/>
              </a:srgbClr>
            </a:outerShdw>
            <a:softEdge rad="38100"/>
          </a:effectLst>
          <a:scene3d>
            <a:camera prst="orthographicFront"/>
            <a:lightRig rig="threePt" dir="t"/>
          </a:scene3d>
          <a:sp3d>
            <a:bevelT w="63500"/>
            <a:bevelB w="254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200" dirty="0" err="1" smtClean="0"/>
              <a:t>module.dll</a:t>
            </a:r>
            <a:endParaRPr lang="fr-FR" sz="2200" dirty="0" smtClean="0"/>
          </a:p>
          <a:p>
            <a:pPr algn="ctr"/>
            <a:endParaRPr lang="fr-FR" sz="2200" dirty="0"/>
          </a:p>
        </p:txBody>
      </p:sp>
      <p:sp>
        <p:nvSpPr>
          <p:cNvPr id="27" name="ZoneTexte 26"/>
          <p:cNvSpPr txBox="1"/>
          <p:nvPr/>
        </p:nvSpPr>
        <p:spPr>
          <a:xfrm>
            <a:off x="2243877" y="4724400"/>
            <a:ext cx="38904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+</a:t>
            </a:r>
          </a:p>
        </p:txBody>
      </p:sp>
      <p:sp>
        <p:nvSpPr>
          <p:cNvPr id="20" name="Rectangle 19"/>
          <p:cNvSpPr/>
          <p:nvPr/>
        </p:nvSpPr>
        <p:spPr>
          <a:xfrm>
            <a:off x="4648200" y="3734816"/>
            <a:ext cx="2209800" cy="835025"/>
          </a:xfrm>
          <a:prstGeom prst="rect">
            <a:avLst/>
          </a:prstGeom>
          <a:effectLst>
            <a:outerShdw blurRad="40000" dist="23000" dir="5400000" rotWithShape="0">
              <a:srgbClr val="000000">
                <a:alpha val="35000"/>
              </a:srgbClr>
            </a:outerShdw>
            <a:softEdge rad="38100"/>
          </a:effectLst>
          <a:scene3d>
            <a:camera prst="orthographicFront"/>
            <a:lightRig rig="threePt" dir="t"/>
          </a:scene3d>
          <a:sp3d>
            <a:bevelT w="63500"/>
            <a:bevelB w="254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200" dirty="0" err="1" smtClean="0"/>
              <a:t>bbPackage.dll</a:t>
            </a:r>
            <a:endParaRPr lang="fr-FR" sz="2200" dirty="0" smtClean="0"/>
          </a:p>
          <a:p>
            <a:pPr algn="ctr"/>
            <a:r>
              <a:rPr lang="fr-FR" sz="2200" dirty="0" smtClean="0"/>
              <a:t>(Boxes)</a:t>
            </a:r>
          </a:p>
          <a:p>
            <a:pPr algn="ctr"/>
            <a:endParaRPr lang="fr-FR" sz="2200" dirty="0"/>
          </a:p>
        </p:txBody>
      </p:sp>
      <p:cxnSp>
        <p:nvCxnSpPr>
          <p:cNvPr id="21" name="Connecteur droit avec flèche 20"/>
          <p:cNvCxnSpPr/>
          <p:nvPr/>
        </p:nvCxnSpPr>
        <p:spPr>
          <a:xfrm>
            <a:off x="3277396" y="3070957"/>
            <a:ext cx="1370804" cy="818418"/>
          </a:xfrm>
          <a:prstGeom prst="straightConnector1">
            <a:avLst/>
          </a:prstGeom>
          <a:ln>
            <a:solidFill>
              <a:srgbClr val="00009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4648200" y="5029200"/>
            <a:ext cx="2209800" cy="835025"/>
          </a:xfrm>
          <a:prstGeom prst="rect">
            <a:avLst/>
          </a:prstGeom>
          <a:effectLst>
            <a:outerShdw blurRad="40000" dist="23000" dir="5400000" rotWithShape="0">
              <a:srgbClr val="000000">
                <a:alpha val="35000"/>
              </a:srgbClr>
            </a:outerShdw>
            <a:softEdge rad="38100"/>
          </a:effectLst>
          <a:scene3d>
            <a:camera prst="orthographicFront"/>
            <a:lightRig rig="threePt" dir="t"/>
          </a:scene3d>
          <a:sp3d>
            <a:bevelT w="63500"/>
            <a:bevelB w="254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200" dirty="0" smtClean="0"/>
              <a:t>BBTK</a:t>
            </a:r>
            <a:endParaRPr lang="fr-FR" sz="2200" dirty="0"/>
          </a:p>
        </p:txBody>
      </p:sp>
      <p:sp>
        <p:nvSpPr>
          <p:cNvPr id="31" name="Rectangle 30"/>
          <p:cNvSpPr/>
          <p:nvPr/>
        </p:nvSpPr>
        <p:spPr>
          <a:xfrm>
            <a:off x="4648200" y="2746375"/>
            <a:ext cx="2209800" cy="835025"/>
          </a:xfrm>
          <a:prstGeom prst="rect">
            <a:avLst/>
          </a:prstGeom>
          <a:effectLst>
            <a:outerShdw blurRad="40000" dist="23000" dir="5400000" rotWithShape="0">
              <a:srgbClr val="000000">
                <a:alpha val="35000"/>
              </a:srgbClr>
            </a:outerShdw>
            <a:softEdge rad="38100"/>
          </a:effectLst>
          <a:scene3d>
            <a:camera prst="orthographicFront"/>
            <a:lightRig rig="threePt" dir="t"/>
          </a:scene3d>
          <a:sp3d>
            <a:bevelT w="63500"/>
            <a:bevelB w="254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200" dirty="0" err="1" smtClean="0"/>
              <a:t>module.dll</a:t>
            </a:r>
            <a:endParaRPr lang="fr-FR" sz="2200" dirty="0" smtClean="0"/>
          </a:p>
          <a:p>
            <a:pPr algn="ctr"/>
            <a:endParaRPr lang="fr-FR" sz="2200" dirty="0"/>
          </a:p>
        </p:txBody>
      </p:sp>
      <p:sp>
        <p:nvSpPr>
          <p:cNvPr id="38" name="ZoneTexte 37"/>
          <p:cNvSpPr txBox="1"/>
          <p:nvPr/>
        </p:nvSpPr>
        <p:spPr>
          <a:xfrm>
            <a:off x="5562600" y="4569841"/>
            <a:ext cx="38904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+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Line 3"/>
          <p:cNvSpPr>
            <a:spLocks noChangeShapeType="1"/>
          </p:cNvSpPr>
          <p:nvPr/>
        </p:nvSpPr>
        <p:spPr bwMode="auto">
          <a:xfrm>
            <a:off x="5651500" y="3286125"/>
            <a:ext cx="28082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4819" name="Rectangle 4"/>
          <p:cNvSpPr>
            <a:spLocks noChangeArrowheads="1"/>
          </p:cNvSpPr>
          <p:nvPr/>
        </p:nvSpPr>
        <p:spPr bwMode="auto">
          <a:xfrm>
            <a:off x="323850" y="333375"/>
            <a:ext cx="576263" cy="574675"/>
          </a:xfrm>
          <a:prstGeom prst="rect">
            <a:avLst/>
          </a:prstGeom>
          <a:solidFill>
            <a:srgbClr val="F7FD01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4820" name="Rectangle 5"/>
          <p:cNvSpPr>
            <a:spLocks noChangeArrowheads="1"/>
          </p:cNvSpPr>
          <p:nvPr/>
        </p:nvSpPr>
        <p:spPr bwMode="auto">
          <a:xfrm>
            <a:off x="323850" y="981075"/>
            <a:ext cx="576263" cy="574675"/>
          </a:xfrm>
          <a:prstGeom prst="rect">
            <a:avLst/>
          </a:prstGeom>
          <a:solidFill>
            <a:srgbClr val="FC0202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4821" name="Rectangle 6"/>
          <p:cNvSpPr>
            <a:spLocks noChangeArrowheads="1"/>
          </p:cNvSpPr>
          <p:nvPr/>
        </p:nvSpPr>
        <p:spPr bwMode="auto">
          <a:xfrm>
            <a:off x="971550" y="333375"/>
            <a:ext cx="576263" cy="574675"/>
          </a:xfrm>
          <a:prstGeom prst="rect">
            <a:avLst/>
          </a:prstGeom>
          <a:solidFill>
            <a:srgbClr val="3803FB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4822" name="Rectangle 7"/>
          <p:cNvSpPr>
            <a:spLocks noChangeArrowheads="1"/>
          </p:cNvSpPr>
          <p:nvPr/>
        </p:nvSpPr>
        <p:spPr bwMode="auto">
          <a:xfrm>
            <a:off x="1403350" y="549275"/>
            <a:ext cx="7129463" cy="71438"/>
          </a:xfrm>
          <a:prstGeom prst="rect">
            <a:avLst/>
          </a:prstGeom>
          <a:solidFill>
            <a:srgbClr val="3803FB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4823" name="Rectangle 8"/>
          <p:cNvSpPr>
            <a:spLocks noChangeArrowheads="1"/>
          </p:cNvSpPr>
          <p:nvPr/>
        </p:nvSpPr>
        <p:spPr bwMode="auto">
          <a:xfrm>
            <a:off x="539750" y="1484313"/>
            <a:ext cx="71438" cy="4968875"/>
          </a:xfrm>
          <a:prstGeom prst="rect">
            <a:avLst/>
          </a:prstGeom>
          <a:solidFill>
            <a:srgbClr val="FC0202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4824" name="Line 16"/>
          <p:cNvSpPr>
            <a:spLocks noChangeShapeType="1"/>
          </p:cNvSpPr>
          <p:nvPr/>
        </p:nvSpPr>
        <p:spPr bwMode="auto">
          <a:xfrm>
            <a:off x="4716463" y="1700213"/>
            <a:ext cx="0" cy="446563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4825" name="Text Box 39"/>
          <p:cNvSpPr txBox="1">
            <a:spLocks noChangeArrowheads="1"/>
          </p:cNvSpPr>
          <p:nvPr/>
        </p:nvSpPr>
        <p:spPr bwMode="auto">
          <a:xfrm>
            <a:off x="684213" y="5084763"/>
            <a:ext cx="41084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fr-FR" b="1"/>
              <a:t>Problèmes</a:t>
            </a:r>
            <a:r>
              <a:rPr lang="fr-FR"/>
              <a:t>:</a:t>
            </a:r>
          </a:p>
          <a:p>
            <a:r>
              <a:rPr lang="fr-FR"/>
              <a:t>- Connexion entre les modules difficile </a:t>
            </a:r>
          </a:p>
          <a:p>
            <a:r>
              <a:rPr lang="fr-FR"/>
              <a:t>- Maîtrise de l’informatique nécessaire</a:t>
            </a:r>
          </a:p>
        </p:txBody>
      </p:sp>
      <p:sp>
        <p:nvSpPr>
          <p:cNvPr id="34826" name="Text Box 40"/>
          <p:cNvSpPr txBox="1">
            <a:spLocks noChangeArrowheads="1"/>
          </p:cNvSpPr>
          <p:nvPr/>
        </p:nvSpPr>
        <p:spPr bwMode="auto">
          <a:xfrm>
            <a:off x="4716463" y="5084763"/>
            <a:ext cx="4427537" cy="146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fr-FR" b="1"/>
              <a:t>Avantages:</a:t>
            </a:r>
          </a:p>
          <a:p>
            <a:pPr>
              <a:buFontTx/>
              <a:buChar char="-"/>
            </a:pPr>
            <a:r>
              <a:rPr lang="fr-FR"/>
              <a:t> Capitalisation du travail du laboratoire</a:t>
            </a:r>
          </a:p>
          <a:p>
            <a:pPr>
              <a:buFontTx/>
              <a:buChar char="-"/>
            </a:pPr>
            <a:r>
              <a:rPr lang="fr-FR"/>
              <a:t> Génération des interfaces rapide &amp; simple</a:t>
            </a:r>
          </a:p>
          <a:p>
            <a:pPr>
              <a:buFontTx/>
              <a:buChar char="-"/>
            </a:pPr>
            <a:r>
              <a:rPr lang="fr-FR"/>
              <a:t> Documentation automatique</a:t>
            </a:r>
          </a:p>
        </p:txBody>
      </p:sp>
      <p:sp>
        <p:nvSpPr>
          <p:cNvPr id="34827" name="Text Box 43"/>
          <p:cNvSpPr txBox="1">
            <a:spLocks noChangeArrowheads="1"/>
          </p:cNvSpPr>
          <p:nvPr/>
        </p:nvSpPr>
        <p:spPr bwMode="auto">
          <a:xfrm>
            <a:off x="3132138" y="549275"/>
            <a:ext cx="33131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800"/>
              <a:t>Problématique</a:t>
            </a:r>
            <a:endParaRPr lang="fr-FR" sz="1600"/>
          </a:p>
        </p:txBody>
      </p:sp>
      <p:grpSp>
        <p:nvGrpSpPr>
          <p:cNvPr id="2" name="Group 46"/>
          <p:cNvGrpSpPr>
            <a:grpSpLocks/>
          </p:cNvGrpSpPr>
          <p:nvPr/>
        </p:nvGrpSpPr>
        <p:grpSpPr bwMode="auto">
          <a:xfrm>
            <a:off x="900113" y="908050"/>
            <a:ext cx="8135937" cy="4356100"/>
            <a:chOff x="521" y="572"/>
            <a:chExt cx="5125" cy="2744"/>
          </a:xfrm>
        </p:grpSpPr>
        <p:sp>
          <p:nvSpPr>
            <p:cNvPr id="34831" name="Line 25"/>
            <p:cNvSpPr>
              <a:spLocks noChangeShapeType="1"/>
            </p:cNvSpPr>
            <p:nvPr/>
          </p:nvSpPr>
          <p:spPr bwMode="auto">
            <a:xfrm>
              <a:off x="657" y="2024"/>
              <a:ext cx="0" cy="3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4832" name="Text Box 27"/>
            <p:cNvSpPr txBox="1">
              <a:spLocks noChangeArrowheads="1"/>
            </p:cNvSpPr>
            <p:nvPr/>
          </p:nvSpPr>
          <p:spPr bwMode="auto">
            <a:xfrm>
              <a:off x="1292" y="2704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fr-FR"/>
                <a:t>//</a:t>
              </a:r>
            </a:p>
          </p:txBody>
        </p:sp>
        <p:sp>
          <p:nvSpPr>
            <p:cNvPr id="34833" name="Line 28"/>
            <p:cNvSpPr>
              <a:spLocks noChangeShapeType="1"/>
            </p:cNvSpPr>
            <p:nvPr/>
          </p:nvSpPr>
          <p:spPr bwMode="auto">
            <a:xfrm>
              <a:off x="1474" y="2795"/>
              <a:ext cx="136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4834" name="Line 29"/>
            <p:cNvSpPr>
              <a:spLocks noChangeShapeType="1"/>
            </p:cNvSpPr>
            <p:nvPr/>
          </p:nvSpPr>
          <p:spPr bwMode="auto">
            <a:xfrm>
              <a:off x="1202" y="2523"/>
              <a:ext cx="0" cy="27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grpSp>
          <p:nvGrpSpPr>
            <p:cNvPr id="3" name="Group 45"/>
            <p:cNvGrpSpPr>
              <a:grpSpLocks/>
            </p:cNvGrpSpPr>
            <p:nvPr/>
          </p:nvGrpSpPr>
          <p:grpSpPr bwMode="auto">
            <a:xfrm>
              <a:off x="521" y="572"/>
              <a:ext cx="5125" cy="2744"/>
              <a:chOff x="567" y="663"/>
              <a:chExt cx="5125" cy="2744"/>
            </a:xfrm>
          </p:grpSpPr>
          <p:sp>
            <p:nvSpPr>
              <p:cNvPr id="34836" name="Text Box 2"/>
              <p:cNvSpPr txBox="1">
                <a:spLocks noChangeArrowheads="1"/>
              </p:cNvSpPr>
              <p:nvPr/>
            </p:nvSpPr>
            <p:spPr bwMode="auto">
              <a:xfrm>
                <a:off x="3062" y="890"/>
                <a:ext cx="2539" cy="87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fr-FR" sz="2400"/>
                  <a:t>Application </a:t>
                </a:r>
              </a:p>
              <a:p>
                <a:pPr algn="ctr">
                  <a:spcBef>
                    <a:spcPct val="50000"/>
                  </a:spcBef>
                </a:pPr>
                <a:r>
                  <a:rPr lang="fr-FR" sz="2400"/>
                  <a:t>with</a:t>
                </a:r>
              </a:p>
              <a:p>
                <a:pPr>
                  <a:spcBef>
                    <a:spcPct val="50000"/>
                  </a:spcBef>
                </a:pPr>
                <a:r>
                  <a:rPr lang="fr-FR" sz="1600"/>
                  <a:t>Ex. script définition</a:t>
                </a:r>
              </a:p>
            </p:txBody>
          </p:sp>
          <p:sp>
            <p:nvSpPr>
              <p:cNvPr id="34837" name="Line 12"/>
              <p:cNvSpPr>
                <a:spLocks noChangeShapeType="1"/>
              </p:cNvSpPr>
              <p:nvPr/>
            </p:nvSpPr>
            <p:spPr bwMode="auto">
              <a:xfrm flipH="1">
                <a:off x="1066" y="1480"/>
                <a:ext cx="0" cy="40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4838" name="Line 14"/>
              <p:cNvSpPr>
                <a:spLocks noChangeShapeType="1"/>
              </p:cNvSpPr>
              <p:nvPr/>
            </p:nvSpPr>
            <p:spPr bwMode="auto">
              <a:xfrm flipH="1">
                <a:off x="1973" y="1480"/>
                <a:ext cx="0" cy="8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4839" name="Line 15"/>
              <p:cNvSpPr>
                <a:spLocks noChangeShapeType="1"/>
              </p:cNvSpPr>
              <p:nvPr/>
            </p:nvSpPr>
            <p:spPr bwMode="auto">
              <a:xfrm flipH="1">
                <a:off x="2472" y="1480"/>
                <a:ext cx="0" cy="127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4840" name="Line 17"/>
              <p:cNvSpPr>
                <a:spLocks noChangeShapeType="1"/>
              </p:cNvSpPr>
              <p:nvPr/>
            </p:nvSpPr>
            <p:spPr bwMode="auto">
              <a:xfrm>
                <a:off x="3560" y="2160"/>
                <a:ext cx="0" cy="22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4841" name="Line 18"/>
              <p:cNvSpPr>
                <a:spLocks noChangeShapeType="1"/>
              </p:cNvSpPr>
              <p:nvPr/>
            </p:nvSpPr>
            <p:spPr bwMode="auto">
              <a:xfrm>
                <a:off x="4513" y="2070"/>
                <a:ext cx="0" cy="6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4842" name="Line 19"/>
              <p:cNvSpPr>
                <a:spLocks noChangeShapeType="1"/>
              </p:cNvSpPr>
              <p:nvPr/>
            </p:nvSpPr>
            <p:spPr bwMode="auto">
              <a:xfrm>
                <a:off x="5193" y="2115"/>
                <a:ext cx="0" cy="99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4843" name="Text Box 20"/>
              <p:cNvSpPr txBox="1">
                <a:spLocks noChangeArrowheads="1"/>
              </p:cNvSpPr>
              <p:nvPr/>
            </p:nvSpPr>
            <p:spPr bwMode="auto">
              <a:xfrm>
                <a:off x="3107" y="2387"/>
                <a:ext cx="1180" cy="294"/>
              </a:xfrm>
              <a:prstGeom prst="rect">
                <a:avLst/>
              </a:prstGeom>
              <a:solidFill>
                <a:srgbClr val="E7CFB7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fr-FR" sz="2400"/>
                  <a:t>Module A</a:t>
                </a:r>
              </a:p>
            </p:txBody>
          </p:sp>
          <p:sp>
            <p:nvSpPr>
              <p:cNvPr id="34844" name="Text Box 21"/>
              <p:cNvSpPr txBox="1">
                <a:spLocks noChangeArrowheads="1"/>
              </p:cNvSpPr>
              <p:nvPr/>
            </p:nvSpPr>
            <p:spPr bwMode="auto">
              <a:xfrm>
                <a:off x="3741" y="2750"/>
                <a:ext cx="1180" cy="294"/>
              </a:xfrm>
              <a:prstGeom prst="rect">
                <a:avLst/>
              </a:prstGeom>
              <a:solidFill>
                <a:srgbClr val="BAD3E4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fr-FR" sz="2400"/>
                  <a:t>Module B</a:t>
                </a:r>
              </a:p>
            </p:txBody>
          </p:sp>
          <p:sp>
            <p:nvSpPr>
              <p:cNvPr id="34845" name="Text Box 22"/>
              <p:cNvSpPr txBox="1">
                <a:spLocks noChangeArrowheads="1"/>
              </p:cNvSpPr>
              <p:nvPr/>
            </p:nvSpPr>
            <p:spPr bwMode="auto">
              <a:xfrm>
                <a:off x="4377" y="3113"/>
                <a:ext cx="1180" cy="294"/>
              </a:xfrm>
              <a:prstGeom prst="rect">
                <a:avLst/>
              </a:prstGeom>
              <a:solidFill>
                <a:srgbClr val="E4E9B5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fr-FR" sz="2400"/>
                  <a:t>Module C</a:t>
                </a:r>
              </a:p>
            </p:txBody>
          </p:sp>
          <p:sp>
            <p:nvSpPr>
              <p:cNvPr id="34846" name="Line 30"/>
              <p:cNvSpPr>
                <a:spLocks noChangeShapeType="1"/>
              </p:cNvSpPr>
              <p:nvPr/>
            </p:nvSpPr>
            <p:spPr bwMode="auto">
              <a:xfrm>
                <a:off x="1247" y="2886"/>
                <a:ext cx="1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4847" name="Text Box 31"/>
              <p:cNvSpPr txBox="1">
                <a:spLocks noChangeArrowheads="1"/>
              </p:cNvSpPr>
              <p:nvPr/>
            </p:nvSpPr>
            <p:spPr bwMode="auto">
              <a:xfrm>
                <a:off x="1655" y="2750"/>
                <a:ext cx="1089" cy="294"/>
              </a:xfrm>
              <a:prstGeom prst="rect">
                <a:avLst/>
              </a:prstGeom>
              <a:solidFill>
                <a:srgbClr val="E4E9B5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fr-FR" sz="2400"/>
                  <a:t>Module C</a:t>
                </a:r>
              </a:p>
            </p:txBody>
          </p:sp>
          <p:sp>
            <p:nvSpPr>
              <p:cNvPr id="34848" name="Text Box 32"/>
              <p:cNvSpPr txBox="1">
                <a:spLocks noChangeArrowheads="1"/>
              </p:cNvSpPr>
              <p:nvPr/>
            </p:nvSpPr>
            <p:spPr bwMode="auto">
              <a:xfrm>
                <a:off x="567" y="1888"/>
                <a:ext cx="1180" cy="294"/>
              </a:xfrm>
              <a:prstGeom prst="rect">
                <a:avLst/>
              </a:prstGeom>
              <a:solidFill>
                <a:srgbClr val="E7CFB7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fr-FR" sz="2400"/>
                  <a:t>Module A</a:t>
                </a:r>
              </a:p>
            </p:txBody>
          </p:sp>
          <p:sp>
            <p:nvSpPr>
              <p:cNvPr id="34849" name="Text Box 33"/>
              <p:cNvSpPr txBox="1">
                <a:spLocks noChangeArrowheads="1"/>
              </p:cNvSpPr>
              <p:nvPr/>
            </p:nvSpPr>
            <p:spPr bwMode="auto">
              <a:xfrm>
                <a:off x="3152" y="1934"/>
                <a:ext cx="635" cy="294"/>
              </a:xfrm>
              <a:prstGeom prst="rect">
                <a:avLst/>
              </a:prstGeom>
              <a:solidFill>
                <a:srgbClr val="CDA5F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fr-FR" sz="2400"/>
                  <a:t>Box A</a:t>
                </a:r>
              </a:p>
            </p:txBody>
          </p:sp>
          <p:sp>
            <p:nvSpPr>
              <p:cNvPr id="34850" name="Text Box 34"/>
              <p:cNvSpPr txBox="1">
                <a:spLocks noChangeArrowheads="1"/>
              </p:cNvSpPr>
              <p:nvPr/>
            </p:nvSpPr>
            <p:spPr bwMode="auto">
              <a:xfrm>
                <a:off x="3969" y="1933"/>
                <a:ext cx="724" cy="294"/>
              </a:xfrm>
              <a:prstGeom prst="rect">
                <a:avLst/>
              </a:prstGeom>
              <a:solidFill>
                <a:srgbClr val="CDA5F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fr-FR" sz="2400"/>
                  <a:t>Box B</a:t>
                </a:r>
              </a:p>
            </p:txBody>
          </p:sp>
          <p:sp>
            <p:nvSpPr>
              <p:cNvPr id="34851" name="Text Box 35"/>
              <p:cNvSpPr txBox="1">
                <a:spLocks noChangeArrowheads="1"/>
              </p:cNvSpPr>
              <p:nvPr/>
            </p:nvSpPr>
            <p:spPr bwMode="auto">
              <a:xfrm>
                <a:off x="4876" y="1933"/>
                <a:ext cx="725" cy="294"/>
              </a:xfrm>
              <a:prstGeom prst="rect">
                <a:avLst/>
              </a:prstGeom>
              <a:solidFill>
                <a:srgbClr val="CDA5F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fr-FR" sz="2400"/>
                  <a:t>Box C</a:t>
                </a:r>
              </a:p>
            </p:txBody>
          </p:sp>
          <p:sp>
            <p:nvSpPr>
              <p:cNvPr id="34852" name="Line 36"/>
              <p:cNvSpPr>
                <a:spLocks noChangeShapeType="1"/>
              </p:cNvSpPr>
              <p:nvPr/>
            </p:nvSpPr>
            <p:spPr bwMode="auto">
              <a:xfrm flipH="1">
                <a:off x="3560" y="1480"/>
                <a:ext cx="1361" cy="45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4853" name="Line 37"/>
              <p:cNvSpPr>
                <a:spLocks noChangeShapeType="1"/>
              </p:cNvSpPr>
              <p:nvPr/>
            </p:nvSpPr>
            <p:spPr bwMode="auto">
              <a:xfrm>
                <a:off x="5148" y="1480"/>
                <a:ext cx="45" cy="45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4854" name="Text Box 38"/>
              <p:cNvSpPr txBox="1">
                <a:spLocks noChangeArrowheads="1"/>
              </p:cNvSpPr>
              <p:nvPr/>
            </p:nvSpPr>
            <p:spPr bwMode="auto">
              <a:xfrm>
                <a:off x="612" y="890"/>
                <a:ext cx="2178" cy="56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fr-FR" sz="2800"/>
                  <a:t>Application</a:t>
                </a:r>
              </a:p>
              <a:p>
                <a:pPr algn="ctr">
                  <a:spcBef>
                    <a:spcPct val="50000"/>
                  </a:spcBef>
                </a:pPr>
                <a:r>
                  <a:rPr lang="fr-FR" sz="1600"/>
                  <a:t>Ex. Maracas    -    Creatools Python</a:t>
                </a:r>
              </a:p>
            </p:txBody>
          </p:sp>
          <p:sp>
            <p:nvSpPr>
              <p:cNvPr id="34855" name="Text Box 41"/>
              <p:cNvSpPr txBox="1">
                <a:spLocks noChangeArrowheads="1"/>
              </p:cNvSpPr>
              <p:nvPr/>
            </p:nvSpPr>
            <p:spPr bwMode="auto">
              <a:xfrm>
                <a:off x="4649" y="1208"/>
                <a:ext cx="635" cy="294"/>
              </a:xfrm>
              <a:prstGeom prst="rect">
                <a:avLst/>
              </a:prstGeom>
              <a:solidFill>
                <a:srgbClr val="CDA5F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fr-FR" sz="2400"/>
                  <a:t>BBTK</a:t>
                </a:r>
              </a:p>
            </p:txBody>
          </p:sp>
          <p:sp>
            <p:nvSpPr>
              <p:cNvPr id="34856" name="Freeform 42"/>
              <p:cNvSpPr>
                <a:spLocks/>
              </p:cNvSpPr>
              <p:nvPr/>
            </p:nvSpPr>
            <p:spPr bwMode="auto">
              <a:xfrm flipV="1">
                <a:off x="703" y="2387"/>
                <a:ext cx="454" cy="181"/>
              </a:xfrm>
              <a:custGeom>
                <a:avLst/>
                <a:gdLst>
                  <a:gd name="T0" fmla="*/ 0 w 681"/>
                  <a:gd name="T1" fmla="*/ 110 h 189"/>
                  <a:gd name="T2" fmla="*/ 8 w 681"/>
                  <a:gd name="T3" fmla="*/ 41 h 189"/>
                  <a:gd name="T4" fmla="*/ 12 w 681"/>
                  <a:gd name="T5" fmla="*/ 7 h 189"/>
                  <a:gd name="T6" fmla="*/ 12 w 681"/>
                  <a:gd name="T7" fmla="*/ 76 h 189"/>
                  <a:gd name="T8" fmla="*/ 20 w 681"/>
                  <a:gd name="T9" fmla="*/ 146 h 189"/>
                  <a:gd name="T10" fmla="*/ 20 w 681"/>
                  <a:gd name="T11" fmla="*/ 76 h 189"/>
                  <a:gd name="T12" fmla="*/ 28 w 681"/>
                  <a:gd name="T13" fmla="*/ 7 h 189"/>
                  <a:gd name="T14" fmla="*/ 31 w 681"/>
                  <a:gd name="T15" fmla="*/ 76 h 189"/>
                  <a:gd name="T16" fmla="*/ 44 w 681"/>
                  <a:gd name="T17" fmla="*/ 110 h 189"/>
                  <a:gd name="T18" fmla="*/ 47 w 681"/>
                  <a:gd name="T19" fmla="*/ 41 h 189"/>
                  <a:gd name="T20" fmla="*/ 55 w 681"/>
                  <a:gd name="T21" fmla="*/ 110 h 189"/>
                  <a:gd name="T22" fmla="*/ 60 w 681"/>
                  <a:gd name="T23" fmla="*/ 76 h 189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681"/>
                  <a:gd name="T37" fmla="*/ 0 h 189"/>
                  <a:gd name="T38" fmla="*/ 681 w 681"/>
                  <a:gd name="T39" fmla="*/ 189 h 189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681" h="189">
                    <a:moveTo>
                      <a:pt x="0" y="143"/>
                    </a:moveTo>
                    <a:cubicBezTo>
                      <a:pt x="34" y="109"/>
                      <a:pt x="68" y="76"/>
                      <a:pt x="91" y="53"/>
                    </a:cubicBezTo>
                    <a:cubicBezTo>
                      <a:pt x="114" y="30"/>
                      <a:pt x="129" y="0"/>
                      <a:pt x="136" y="7"/>
                    </a:cubicBezTo>
                    <a:cubicBezTo>
                      <a:pt x="143" y="14"/>
                      <a:pt x="121" y="68"/>
                      <a:pt x="136" y="98"/>
                    </a:cubicBezTo>
                    <a:cubicBezTo>
                      <a:pt x="151" y="128"/>
                      <a:pt x="212" y="189"/>
                      <a:pt x="227" y="189"/>
                    </a:cubicBezTo>
                    <a:cubicBezTo>
                      <a:pt x="242" y="189"/>
                      <a:pt x="212" y="128"/>
                      <a:pt x="227" y="98"/>
                    </a:cubicBezTo>
                    <a:cubicBezTo>
                      <a:pt x="242" y="68"/>
                      <a:pt x="295" y="7"/>
                      <a:pt x="318" y="7"/>
                    </a:cubicBezTo>
                    <a:cubicBezTo>
                      <a:pt x="341" y="7"/>
                      <a:pt x="333" y="75"/>
                      <a:pt x="363" y="98"/>
                    </a:cubicBezTo>
                    <a:cubicBezTo>
                      <a:pt x="393" y="121"/>
                      <a:pt x="469" y="150"/>
                      <a:pt x="499" y="143"/>
                    </a:cubicBezTo>
                    <a:cubicBezTo>
                      <a:pt x="529" y="136"/>
                      <a:pt x="522" y="53"/>
                      <a:pt x="545" y="53"/>
                    </a:cubicBezTo>
                    <a:cubicBezTo>
                      <a:pt x="568" y="53"/>
                      <a:pt x="612" y="136"/>
                      <a:pt x="635" y="143"/>
                    </a:cubicBezTo>
                    <a:cubicBezTo>
                      <a:pt x="658" y="150"/>
                      <a:pt x="669" y="124"/>
                      <a:pt x="681" y="98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4857" name="Text Box 13"/>
              <p:cNvSpPr txBox="1">
                <a:spLocks noChangeArrowheads="1"/>
              </p:cNvSpPr>
              <p:nvPr/>
            </p:nvSpPr>
            <p:spPr bwMode="auto">
              <a:xfrm>
                <a:off x="1156" y="2296"/>
                <a:ext cx="1180" cy="294"/>
              </a:xfrm>
              <a:prstGeom prst="rect">
                <a:avLst/>
              </a:prstGeom>
              <a:solidFill>
                <a:srgbClr val="BAD3E4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fr-FR" sz="2400"/>
                  <a:t>Module B</a:t>
                </a:r>
              </a:p>
            </p:txBody>
          </p:sp>
          <p:sp>
            <p:nvSpPr>
              <p:cNvPr id="34858" name="Text Box 44"/>
              <p:cNvSpPr txBox="1">
                <a:spLocks noChangeArrowheads="1"/>
              </p:cNvSpPr>
              <p:nvPr/>
            </p:nvSpPr>
            <p:spPr bwMode="auto">
              <a:xfrm>
                <a:off x="567" y="663"/>
                <a:ext cx="5125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fr-FR"/>
                  <a:t> Avant                                                                                               Aujourd'hui</a:t>
                </a:r>
                <a:endParaRPr lang="fr-FR" sz="1000"/>
              </a:p>
            </p:txBody>
          </p:sp>
        </p:grpSp>
      </p:grpSp>
      <p:sp>
        <p:nvSpPr>
          <p:cNvPr id="34829" name="Rectangle 7"/>
          <p:cNvSpPr>
            <a:spLocks noChangeArrowheads="1"/>
          </p:cNvSpPr>
          <p:nvPr/>
        </p:nvSpPr>
        <p:spPr bwMode="auto">
          <a:xfrm>
            <a:off x="179388" y="6453188"/>
            <a:ext cx="8964612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fr-FR" b="1" dirty="0" smtClean="0"/>
              <a:t> CREATIS                                                                                          Eduardo E. </a:t>
            </a:r>
            <a:r>
              <a:rPr lang="fr-FR" b="1" dirty="0" err="1" smtClean="0"/>
              <a:t>Davila</a:t>
            </a:r>
            <a:r>
              <a:rPr lang="fr-FR" b="1" dirty="0" smtClean="0"/>
              <a:t> S.</a:t>
            </a:r>
            <a:endParaRPr lang="fr-FR" b="1" dirty="0"/>
          </a:p>
        </p:txBody>
      </p:sp>
      <p:sp>
        <p:nvSpPr>
          <p:cNvPr id="34830" name="Text Box 17"/>
          <p:cNvSpPr txBox="1">
            <a:spLocks noChangeArrowheads="1"/>
          </p:cNvSpPr>
          <p:nvPr/>
        </p:nvSpPr>
        <p:spPr bwMode="auto">
          <a:xfrm>
            <a:off x="8532813" y="50800"/>
            <a:ext cx="7937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fr-FR" sz="1400"/>
              <a:t>11/21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323850" y="333375"/>
            <a:ext cx="576263" cy="574675"/>
          </a:xfrm>
          <a:prstGeom prst="rect">
            <a:avLst/>
          </a:prstGeom>
          <a:solidFill>
            <a:srgbClr val="F7FD01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323850" y="981075"/>
            <a:ext cx="576263" cy="574675"/>
          </a:xfrm>
          <a:prstGeom prst="rect">
            <a:avLst/>
          </a:prstGeom>
          <a:solidFill>
            <a:srgbClr val="FC0202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971550" y="333375"/>
            <a:ext cx="576263" cy="574675"/>
          </a:xfrm>
          <a:prstGeom prst="rect">
            <a:avLst/>
          </a:prstGeom>
          <a:solidFill>
            <a:srgbClr val="3803FB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1205" name="Rectangle 5"/>
          <p:cNvSpPr>
            <a:spLocks noChangeArrowheads="1"/>
          </p:cNvSpPr>
          <p:nvPr/>
        </p:nvSpPr>
        <p:spPr bwMode="auto">
          <a:xfrm>
            <a:off x="1403350" y="549275"/>
            <a:ext cx="7129463" cy="71438"/>
          </a:xfrm>
          <a:prstGeom prst="rect">
            <a:avLst/>
          </a:prstGeom>
          <a:solidFill>
            <a:srgbClr val="3803FB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1206" name="Rectangle 6"/>
          <p:cNvSpPr>
            <a:spLocks noChangeArrowheads="1"/>
          </p:cNvSpPr>
          <p:nvPr/>
        </p:nvSpPr>
        <p:spPr bwMode="auto">
          <a:xfrm>
            <a:off x="539750" y="1484313"/>
            <a:ext cx="71438" cy="4968875"/>
          </a:xfrm>
          <a:prstGeom prst="rect">
            <a:avLst/>
          </a:prstGeom>
          <a:solidFill>
            <a:srgbClr val="FC0202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1207" name="Rectangle 7"/>
          <p:cNvSpPr>
            <a:spLocks noChangeArrowheads="1"/>
          </p:cNvSpPr>
          <p:nvPr/>
        </p:nvSpPr>
        <p:spPr bwMode="auto">
          <a:xfrm>
            <a:off x="179388" y="6453188"/>
            <a:ext cx="8964612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fr-FR" b="1" dirty="0" smtClean="0"/>
              <a:t> CREATIS                                                                                          Eduardo E. </a:t>
            </a:r>
            <a:r>
              <a:rPr lang="fr-FR" b="1" dirty="0" err="1" smtClean="0"/>
              <a:t>Davila</a:t>
            </a:r>
            <a:r>
              <a:rPr lang="fr-FR" b="1" dirty="0" smtClean="0"/>
              <a:t> S.</a:t>
            </a:r>
            <a:endParaRPr lang="fr-FR" b="1" dirty="0"/>
          </a:p>
        </p:txBody>
      </p:sp>
      <p:sp>
        <p:nvSpPr>
          <p:cNvPr id="51208" name="Text Box 17"/>
          <p:cNvSpPr txBox="1">
            <a:spLocks noChangeArrowheads="1"/>
          </p:cNvSpPr>
          <p:nvPr/>
        </p:nvSpPr>
        <p:spPr bwMode="auto">
          <a:xfrm>
            <a:off x="8532813" y="50800"/>
            <a:ext cx="7937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fr-FR" sz="1400"/>
              <a:t>12/21</a:t>
            </a:r>
          </a:p>
        </p:txBody>
      </p:sp>
      <p:graphicFrame>
        <p:nvGraphicFramePr>
          <p:cNvPr id="20" name="Tableau 19"/>
          <p:cNvGraphicFramePr>
            <a:graphicFrameLocks noGrp="1"/>
          </p:cNvGraphicFramePr>
          <p:nvPr/>
        </p:nvGraphicFramePr>
        <p:xfrm>
          <a:off x="1547813" y="1397000"/>
          <a:ext cx="6629400" cy="431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14700"/>
                <a:gridCol w="3314700"/>
              </a:tblGrid>
              <a:tr h="441299">
                <a:tc>
                  <a:txBody>
                    <a:bodyPr/>
                    <a:lstStyle/>
                    <a:p>
                      <a:r>
                        <a:rPr lang="fr-FR" dirty="0" smtClean="0"/>
                        <a:t>Installer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Description</a:t>
                      </a:r>
                      <a:endParaRPr lang="fr-FR" dirty="0"/>
                    </a:p>
                  </a:txBody>
                  <a:tcPr/>
                </a:tc>
              </a:tr>
              <a:tr h="552436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ThirdParty_dlls</a:t>
                      </a:r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Dlls</a:t>
                      </a:r>
                      <a:r>
                        <a:rPr lang="fr-FR" dirty="0" smtClean="0"/>
                        <a:t> (</a:t>
                      </a:r>
                      <a:r>
                        <a:rPr lang="fr-FR" dirty="0" err="1" smtClean="0"/>
                        <a:t>vtk,itk,wx,qt,boost</a:t>
                      </a:r>
                      <a:r>
                        <a:rPr lang="fr-FR" dirty="0" smtClean="0"/>
                        <a:t>)</a:t>
                      </a:r>
                    </a:p>
                    <a:p>
                      <a:endParaRPr lang="fr-FR" dirty="0"/>
                    </a:p>
                  </a:txBody>
                  <a:tcPr/>
                </a:tc>
              </a:tr>
              <a:tr h="618576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ThirdParty_libraries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Lib,h</a:t>
                      </a:r>
                      <a:r>
                        <a:rPr lang="fr-FR" dirty="0" smtClean="0"/>
                        <a:t> (</a:t>
                      </a:r>
                      <a:r>
                        <a:rPr lang="fr-FR" dirty="0" err="1" smtClean="0"/>
                        <a:t>vtk,itk,wx,qt,boost</a:t>
                      </a:r>
                      <a:r>
                        <a:rPr lang="fr-FR" dirty="0" smtClean="0"/>
                        <a:t>)</a:t>
                      </a:r>
                      <a:endParaRPr lang="fr-FR" dirty="0"/>
                    </a:p>
                  </a:txBody>
                  <a:tcPr/>
                </a:tc>
              </a:tr>
              <a:tr h="1001866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Developers_tools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(</a:t>
                      </a:r>
                      <a:r>
                        <a:rPr lang="fr-FR" dirty="0" err="1" smtClean="0"/>
                        <a:t>Cmake</a:t>
                      </a:r>
                      <a:r>
                        <a:rPr lang="fr-FR" dirty="0" smtClean="0"/>
                        <a:t>, </a:t>
                      </a:r>
                      <a:r>
                        <a:rPr lang="fr-FR" dirty="0" err="1" smtClean="0"/>
                        <a:t>Doxygen</a:t>
                      </a:r>
                      <a:r>
                        <a:rPr lang="fr-FR" dirty="0" smtClean="0"/>
                        <a:t>, </a:t>
                      </a:r>
                      <a:r>
                        <a:rPr lang="fr-FR" dirty="0" err="1" smtClean="0"/>
                        <a:t>Graphviz</a:t>
                      </a:r>
                      <a:r>
                        <a:rPr lang="fr-FR" dirty="0" smtClean="0"/>
                        <a:t>, </a:t>
                      </a:r>
                      <a:r>
                        <a:rPr lang="fr-FR" dirty="0" err="1" smtClean="0"/>
                        <a:t>TortoiseCvs,FileZilla,Puty,etc</a:t>
                      </a:r>
                      <a:r>
                        <a:rPr lang="fr-FR" dirty="0" smtClean="0"/>
                        <a:t>.)</a:t>
                      </a:r>
                      <a:endParaRPr lang="fr-FR" dirty="0"/>
                    </a:p>
                  </a:txBody>
                  <a:tcPr/>
                </a:tc>
              </a:tr>
              <a:tr h="1703823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creaInstaller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crea,BBTK,creaImageIO</a:t>
                      </a:r>
                      <a:r>
                        <a:rPr lang="fr-FR" dirty="0" smtClean="0"/>
                        <a:t>, </a:t>
                      </a:r>
                      <a:r>
                        <a:rPr lang="fr-FR" dirty="0" err="1" smtClean="0"/>
                        <a:t>creaMaracasVisu</a:t>
                      </a:r>
                      <a:r>
                        <a:rPr lang="fr-FR" dirty="0" smtClean="0"/>
                        <a:t>, </a:t>
                      </a:r>
                      <a:r>
                        <a:rPr lang="fr-FR" dirty="0" err="1" smtClean="0"/>
                        <a:t>creaContours</a:t>
                      </a:r>
                      <a:r>
                        <a:rPr lang="fr-FR" dirty="0" smtClean="0"/>
                        <a:t>, </a:t>
                      </a:r>
                      <a:r>
                        <a:rPr lang="fr-FR" dirty="0" err="1" smtClean="0"/>
                        <a:t>creaBruker,creaIRM</a:t>
                      </a:r>
                      <a:r>
                        <a:rPr lang="fr-FR" dirty="0" smtClean="0"/>
                        <a:t>,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baseline="0" dirty="0" err="1" smtClean="0"/>
                        <a:t>creaRecalage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323850" y="333375"/>
            <a:ext cx="576263" cy="574675"/>
          </a:xfrm>
          <a:prstGeom prst="rect">
            <a:avLst/>
          </a:prstGeom>
          <a:solidFill>
            <a:srgbClr val="F7FD01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323850" y="981075"/>
            <a:ext cx="576263" cy="574675"/>
          </a:xfrm>
          <a:prstGeom prst="rect">
            <a:avLst/>
          </a:prstGeom>
          <a:solidFill>
            <a:srgbClr val="FC0202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971550" y="333375"/>
            <a:ext cx="576263" cy="574675"/>
          </a:xfrm>
          <a:prstGeom prst="rect">
            <a:avLst/>
          </a:prstGeom>
          <a:solidFill>
            <a:srgbClr val="3803FB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1205" name="Rectangle 5"/>
          <p:cNvSpPr>
            <a:spLocks noChangeArrowheads="1"/>
          </p:cNvSpPr>
          <p:nvPr/>
        </p:nvSpPr>
        <p:spPr bwMode="auto">
          <a:xfrm>
            <a:off x="1403350" y="549275"/>
            <a:ext cx="7129463" cy="71438"/>
          </a:xfrm>
          <a:prstGeom prst="rect">
            <a:avLst/>
          </a:prstGeom>
          <a:solidFill>
            <a:srgbClr val="3803FB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1206" name="Rectangle 6"/>
          <p:cNvSpPr>
            <a:spLocks noChangeArrowheads="1"/>
          </p:cNvSpPr>
          <p:nvPr/>
        </p:nvSpPr>
        <p:spPr bwMode="auto">
          <a:xfrm>
            <a:off x="539750" y="1484313"/>
            <a:ext cx="71438" cy="4968875"/>
          </a:xfrm>
          <a:prstGeom prst="rect">
            <a:avLst/>
          </a:prstGeom>
          <a:solidFill>
            <a:srgbClr val="FC0202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1207" name="Rectangle 7"/>
          <p:cNvSpPr>
            <a:spLocks noChangeArrowheads="1"/>
          </p:cNvSpPr>
          <p:nvPr/>
        </p:nvSpPr>
        <p:spPr bwMode="auto">
          <a:xfrm>
            <a:off x="179388" y="6453188"/>
            <a:ext cx="8964612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fr-FR" b="1" dirty="0" smtClean="0"/>
              <a:t> CREATIS                                                                                          Eduardo E. </a:t>
            </a:r>
            <a:r>
              <a:rPr lang="fr-FR" b="1" dirty="0" err="1" smtClean="0"/>
              <a:t>Davila</a:t>
            </a:r>
            <a:r>
              <a:rPr lang="fr-FR" b="1" dirty="0" smtClean="0"/>
              <a:t> S.</a:t>
            </a:r>
            <a:endParaRPr lang="fr-FR" b="1" dirty="0"/>
          </a:p>
        </p:txBody>
      </p:sp>
      <p:sp>
        <p:nvSpPr>
          <p:cNvPr id="51208" name="Text Box 17"/>
          <p:cNvSpPr txBox="1">
            <a:spLocks noChangeArrowheads="1"/>
          </p:cNvSpPr>
          <p:nvPr/>
        </p:nvSpPr>
        <p:spPr bwMode="auto">
          <a:xfrm>
            <a:off x="8532813" y="50800"/>
            <a:ext cx="7937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fr-FR" sz="1400"/>
              <a:t>12/21</a:t>
            </a:r>
          </a:p>
        </p:txBody>
      </p:sp>
      <p:pic>
        <p:nvPicPr>
          <p:cNvPr id="21" name="Image 20" descr="CreaTools-Architecture-260109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549" y="981075"/>
            <a:ext cx="7561263" cy="53495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323850" y="333375"/>
            <a:ext cx="576263" cy="574675"/>
          </a:xfrm>
          <a:prstGeom prst="rect">
            <a:avLst/>
          </a:prstGeom>
          <a:solidFill>
            <a:srgbClr val="F7FD01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3251" name="Rectangle 3"/>
          <p:cNvSpPr>
            <a:spLocks noChangeArrowheads="1"/>
          </p:cNvSpPr>
          <p:nvPr/>
        </p:nvSpPr>
        <p:spPr bwMode="auto">
          <a:xfrm>
            <a:off x="323850" y="981075"/>
            <a:ext cx="576263" cy="574675"/>
          </a:xfrm>
          <a:prstGeom prst="rect">
            <a:avLst/>
          </a:prstGeom>
          <a:solidFill>
            <a:srgbClr val="FC0202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971550" y="333375"/>
            <a:ext cx="576263" cy="574675"/>
          </a:xfrm>
          <a:prstGeom prst="rect">
            <a:avLst/>
          </a:prstGeom>
          <a:solidFill>
            <a:srgbClr val="3803FB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3253" name="Rectangle 5"/>
          <p:cNvSpPr>
            <a:spLocks noChangeArrowheads="1"/>
          </p:cNvSpPr>
          <p:nvPr/>
        </p:nvSpPr>
        <p:spPr bwMode="auto">
          <a:xfrm>
            <a:off x="1403350" y="549275"/>
            <a:ext cx="7129463" cy="71438"/>
          </a:xfrm>
          <a:prstGeom prst="rect">
            <a:avLst/>
          </a:prstGeom>
          <a:solidFill>
            <a:srgbClr val="3803FB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3254" name="Rectangle 6"/>
          <p:cNvSpPr>
            <a:spLocks noChangeArrowheads="1"/>
          </p:cNvSpPr>
          <p:nvPr/>
        </p:nvSpPr>
        <p:spPr bwMode="auto">
          <a:xfrm>
            <a:off x="539750" y="1484313"/>
            <a:ext cx="71438" cy="4968875"/>
          </a:xfrm>
          <a:prstGeom prst="rect">
            <a:avLst/>
          </a:prstGeom>
          <a:solidFill>
            <a:srgbClr val="FC0202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3255" name="Rectangle 7"/>
          <p:cNvSpPr>
            <a:spLocks noChangeArrowheads="1"/>
          </p:cNvSpPr>
          <p:nvPr/>
        </p:nvSpPr>
        <p:spPr bwMode="auto">
          <a:xfrm>
            <a:off x="179388" y="6453188"/>
            <a:ext cx="8964612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fr-FR" b="1" dirty="0" smtClean="0"/>
              <a:t> CREATIS                                                                                          Eduardo E. </a:t>
            </a:r>
            <a:r>
              <a:rPr lang="fr-FR" b="1" dirty="0" err="1" smtClean="0"/>
              <a:t>Davila</a:t>
            </a:r>
            <a:r>
              <a:rPr lang="fr-FR" b="1" dirty="0" smtClean="0"/>
              <a:t> S.</a:t>
            </a:r>
            <a:endParaRPr lang="fr-FR" b="1" dirty="0"/>
          </a:p>
        </p:txBody>
      </p:sp>
      <p:sp>
        <p:nvSpPr>
          <p:cNvPr id="53256" name="Text Box 17"/>
          <p:cNvSpPr txBox="1">
            <a:spLocks noChangeArrowheads="1"/>
          </p:cNvSpPr>
          <p:nvPr/>
        </p:nvSpPr>
        <p:spPr bwMode="auto">
          <a:xfrm>
            <a:off x="8532813" y="50800"/>
            <a:ext cx="7937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fr-FR" sz="1400"/>
              <a:t>12/21</a:t>
            </a:r>
          </a:p>
        </p:txBody>
      </p:sp>
      <p:pic>
        <p:nvPicPr>
          <p:cNvPr id="53257" name="Image 9" descr="image1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8800" y="685800"/>
            <a:ext cx="5029200" cy="580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323850" y="333375"/>
            <a:ext cx="576263" cy="574675"/>
          </a:xfrm>
          <a:prstGeom prst="rect">
            <a:avLst/>
          </a:prstGeom>
          <a:solidFill>
            <a:srgbClr val="F7FD01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323850" y="981075"/>
            <a:ext cx="576263" cy="574675"/>
          </a:xfrm>
          <a:prstGeom prst="rect">
            <a:avLst/>
          </a:prstGeom>
          <a:solidFill>
            <a:srgbClr val="FC0202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971550" y="333375"/>
            <a:ext cx="576263" cy="574675"/>
          </a:xfrm>
          <a:prstGeom prst="rect">
            <a:avLst/>
          </a:prstGeom>
          <a:solidFill>
            <a:srgbClr val="3803FB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1205" name="Rectangle 5"/>
          <p:cNvSpPr>
            <a:spLocks noChangeArrowheads="1"/>
          </p:cNvSpPr>
          <p:nvPr/>
        </p:nvSpPr>
        <p:spPr bwMode="auto">
          <a:xfrm>
            <a:off x="1403350" y="549275"/>
            <a:ext cx="7129463" cy="71438"/>
          </a:xfrm>
          <a:prstGeom prst="rect">
            <a:avLst/>
          </a:prstGeom>
          <a:solidFill>
            <a:srgbClr val="3803FB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1206" name="Rectangle 6"/>
          <p:cNvSpPr>
            <a:spLocks noChangeArrowheads="1"/>
          </p:cNvSpPr>
          <p:nvPr/>
        </p:nvSpPr>
        <p:spPr bwMode="auto">
          <a:xfrm>
            <a:off x="539750" y="1484313"/>
            <a:ext cx="71438" cy="4968875"/>
          </a:xfrm>
          <a:prstGeom prst="rect">
            <a:avLst/>
          </a:prstGeom>
          <a:solidFill>
            <a:srgbClr val="FC0202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1207" name="Rectangle 7"/>
          <p:cNvSpPr>
            <a:spLocks noChangeArrowheads="1"/>
          </p:cNvSpPr>
          <p:nvPr/>
        </p:nvSpPr>
        <p:spPr bwMode="auto">
          <a:xfrm>
            <a:off x="179388" y="6453188"/>
            <a:ext cx="8964612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fr-FR" b="1" dirty="0" smtClean="0"/>
              <a:t> CREATIS                                                                                          Eduardo E. </a:t>
            </a:r>
            <a:r>
              <a:rPr lang="fr-FR" b="1" dirty="0" err="1" smtClean="0"/>
              <a:t>Davila</a:t>
            </a:r>
            <a:r>
              <a:rPr lang="fr-FR" b="1" dirty="0" smtClean="0"/>
              <a:t> S.</a:t>
            </a:r>
            <a:endParaRPr lang="fr-FR" b="1" dirty="0"/>
          </a:p>
        </p:txBody>
      </p:sp>
      <p:sp>
        <p:nvSpPr>
          <p:cNvPr id="51208" name="Text Box 17"/>
          <p:cNvSpPr txBox="1">
            <a:spLocks noChangeArrowheads="1"/>
          </p:cNvSpPr>
          <p:nvPr/>
        </p:nvSpPr>
        <p:spPr bwMode="auto">
          <a:xfrm>
            <a:off x="8532813" y="50800"/>
            <a:ext cx="7937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fr-FR" sz="1400"/>
              <a:t>12/21</a:t>
            </a:r>
          </a:p>
        </p:txBody>
      </p:sp>
      <p:sp>
        <p:nvSpPr>
          <p:cNvPr id="23" name="Rectangle 22"/>
          <p:cNvSpPr/>
          <p:nvPr/>
        </p:nvSpPr>
        <p:spPr>
          <a:xfrm>
            <a:off x="971550" y="1994692"/>
            <a:ext cx="1752600" cy="835025"/>
          </a:xfrm>
          <a:prstGeom prst="rect">
            <a:avLst/>
          </a:prstGeom>
          <a:solidFill>
            <a:schemeClr val="bg1">
              <a:lumMod val="65000"/>
            </a:schemeClr>
          </a:solidFill>
          <a:effectLst>
            <a:outerShdw blurRad="40000" dist="23000" dir="5400000" rotWithShape="0">
              <a:srgbClr val="000000">
                <a:alpha val="35000"/>
              </a:srgbClr>
            </a:outerShdw>
            <a:softEdge rad="38100"/>
          </a:effectLst>
          <a:scene3d>
            <a:camera prst="orthographicFront"/>
            <a:lightRig rig="threePt" dir="t"/>
          </a:scene3d>
          <a:sp3d>
            <a:bevelT w="63500"/>
            <a:bevelB w="254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200" dirty="0" smtClean="0"/>
              <a:t>Sources C++</a:t>
            </a:r>
            <a:endParaRPr lang="fr-FR" sz="2200" dirty="0"/>
          </a:p>
        </p:txBody>
      </p:sp>
      <p:cxnSp>
        <p:nvCxnSpPr>
          <p:cNvPr id="25" name="Connecteur droit avec flèche 24"/>
          <p:cNvCxnSpPr/>
          <p:nvPr/>
        </p:nvCxnSpPr>
        <p:spPr>
          <a:xfrm>
            <a:off x="2724150" y="2793599"/>
            <a:ext cx="70485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971550" y="2829717"/>
            <a:ext cx="1752600" cy="835025"/>
          </a:xfrm>
          <a:prstGeom prst="rect">
            <a:avLst/>
          </a:prstGeom>
          <a:solidFill>
            <a:schemeClr val="accent6">
              <a:lumMod val="75000"/>
            </a:schemeClr>
          </a:solidFill>
          <a:effectLst>
            <a:outerShdw blurRad="40000" dist="23000" dir="5400000" rotWithShape="0">
              <a:srgbClr val="000000">
                <a:alpha val="35000"/>
              </a:srgbClr>
            </a:outerShdw>
            <a:softEdge rad="38100"/>
          </a:effectLst>
          <a:scene3d>
            <a:camera prst="orthographicFront"/>
            <a:lightRig rig="threePt" dir="t"/>
          </a:scene3d>
          <a:sp3d>
            <a:bevelT w="63500"/>
            <a:bevelB w="254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200" dirty="0" err="1" smtClean="0"/>
              <a:t>CMakeFile</a:t>
            </a:r>
            <a:endParaRPr lang="fr-FR" sz="2200" dirty="0"/>
          </a:p>
        </p:txBody>
      </p:sp>
      <p:sp>
        <p:nvSpPr>
          <p:cNvPr id="19" name="Rectangle 18"/>
          <p:cNvSpPr/>
          <p:nvPr/>
        </p:nvSpPr>
        <p:spPr>
          <a:xfrm>
            <a:off x="3511434" y="2413792"/>
            <a:ext cx="1752600" cy="835025"/>
          </a:xfrm>
          <a:prstGeom prst="rect">
            <a:avLst/>
          </a:prstGeom>
          <a:solidFill>
            <a:schemeClr val="bg1">
              <a:lumMod val="65000"/>
            </a:schemeClr>
          </a:solidFill>
          <a:effectLst>
            <a:outerShdw blurRad="40000" dist="23000" dir="5400000" rotWithShape="0">
              <a:srgbClr val="000000">
                <a:alpha val="35000"/>
              </a:srgbClr>
            </a:outerShdw>
            <a:softEdge rad="38100"/>
          </a:effectLst>
          <a:scene3d>
            <a:camera prst="orthographicFront"/>
            <a:lightRig rig="threePt" dir="t"/>
          </a:scene3d>
          <a:sp3d>
            <a:bevelT w="63500"/>
            <a:bevelB w="254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200" dirty="0" err="1" smtClean="0"/>
              <a:t>SLN-Visual</a:t>
            </a:r>
            <a:endParaRPr lang="fr-FR" sz="2200" dirty="0" smtClean="0"/>
          </a:p>
          <a:p>
            <a:pPr algn="ctr"/>
            <a:r>
              <a:rPr lang="fr-FR" sz="2200" dirty="0" err="1" smtClean="0"/>
              <a:t>Makefile</a:t>
            </a:r>
            <a:endParaRPr lang="fr-FR" sz="2200" dirty="0" smtClean="0"/>
          </a:p>
        </p:txBody>
      </p:sp>
      <p:cxnSp>
        <p:nvCxnSpPr>
          <p:cNvPr id="30" name="Connecteur droit avec flèche 29"/>
          <p:cNvCxnSpPr/>
          <p:nvPr/>
        </p:nvCxnSpPr>
        <p:spPr>
          <a:xfrm>
            <a:off x="5486400" y="2831305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6096000" y="1729579"/>
            <a:ext cx="2436813" cy="835025"/>
          </a:xfrm>
          <a:prstGeom prst="rect">
            <a:avLst/>
          </a:prstGeom>
          <a:solidFill>
            <a:schemeClr val="bg1">
              <a:lumMod val="65000"/>
            </a:schemeClr>
          </a:solidFill>
          <a:effectLst>
            <a:outerShdw blurRad="40000" dist="23000" dir="5400000" rotWithShape="0">
              <a:srgbClr val="000000">
                <a:alpha val="35000"/>
              </a:srgbClr>
            </a:outerShdw>
            <a:softEdge rad="38100"/>
          </a:effectLst>
          <a:scene3d>
            <a:camera prst="orthographicFront"/>
            <a:lightRig rig="threePt" dir="t"/>
          </a:scene3d>
          <a:sp3d>
            <a:bevelT w="63500"/>
            <a:bevelB w="254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200" dirty="0" err="1" smtClean="0"/>
              <a:t>Executables</a:t>
            </a:r>
            <a:r>
              <a:rPr lang="fr-FR" sz="2200" dirty="0" smtClean="0"/>
              <a:t> .EXE</a:t>
            </a:r>
            <a:endParaRPr lang="fr-FR" sz="2200" dirty="0"/>
          </a:p>
        </p:txBody>
      </p:sp>
      <p:sp>
        <p:nvSpPr>
          <p:cNvPr id="32" name="Rectangle 31"/>
          <p:cNvSpPr/>
          <p:nvPr/>
        </p:nvSpPr>
        <p:spPr>
          <a:xfrm>
            <a:off x="6096000" y="2564604"/>
            <a:ext cx="2436813" cy="835025"/>
          </a:xfrm>
          <a:prstGeom prst="rect">
            <a:avLst/>
          </a:prstGeom>
          <a:solidFill>
            <a:schemeClr val="bg1">
              <a:lumMod val="65000"/>
            </a:schemeClr>
          </a:solidFill>
          <a:effectLst>
            <a:outerShdw blurRad="40000" dist="23000" dir="5400000" rotWithShape="0">
              <a:srgbClr val="000000">
                <a:alpha val="35000"/>
              </a:srgbClr>
            </a:outerShdw>
            <a:softEdge rad="38100"/>
          </a:effectLst>
          <a:scene3d>
            <a:camera prst="orthographicFront"/>
            <a:lightRig rig="threePt" dir="t"/>
          </a:scene3d>
          <a:sp3d>
            <a:bevelT w="63500"/>
            <a:bevelB w="254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200" dirty="0" err="1" smtClean="0"/>
              <a:t>Libraries</a:t>
            </a:r>
            <a:r>
              <a:rPr lang="fr-FR" sz="2200" dirty="0" smtClean="0"/>
              <a:t> .LIB/DLLS</a:t>
            </a:r>
            <a:endParaRPr lang="fr-FR" sz="2200" dirty="0"/>
          </a:p>
        </p:txBody>
      </p:sp>
      <p:sp>
        <p:nvSpPr>
          <p:cNvPr id="33" name="Rectangle 32"/>
          <p:cNvSpPr/>
          <p:nvPr/>
        </p:nvSpPr>
        <p:spPr>
          <a:xfrm>
            <a:off x="6096000" y="3399629"/>
            <a:ext cx="2436813" cy="835025"/>
          </a:xfrm>
          <a:prstGeom prst="rect">
            <a:avLst/>
          </a:prstGeom>
          <a:solidFill>
            <a:schemeClr val="bg1">
              <a:lumMod val="65000"/>
            </a:schemeClr>
          </a:solidFill>
          <a:effectLst>
            <a:outerShdw blurRad="40000" dist="23000" dir="5400000" rotWithShape="0">
              <a:srgbClr val="000000">
                <a:alpha val="35000"/>
              </a:srgbClr>
            </a:outerShdw>
            <a:softEdge rad="38100"/>
          </a:effectLst>
          <a:scene3d>
            <a:camera prst="orthographicFront"/>
            <a:lightRig rig="threePt" dir="t"/>
          </a:scene3d>
          <a:sp3d>
            <a:bevelT w="63500"/>
            <a:bevelB w="254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200" dirty="0" smtClean="0"/>
              <a:t>Documentations html/</a:t>
            </a:r>
            <a:r>
              <a:rPr lang="fr-FR" sz="2200" dirty="0" err="1" smtClean="0"/>
              <a:t>pdf</a:t>
            </a:r>
            <a:endParaRPr lang="fr-FR" sz="2200" dirty="0"/>
          </a:p>
        </p:txBody>
      </p:sp>
      <p:pic>
        <p:nvPicPr>
          <p:cNvPr id="37" name="Image 36" descr="cmake10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400" y="4234654"/>
            <a:ext cx="3200400" cy="1270000"/>
          </a:xfrm>
          <a:prstGeom prst="rect">
            <a:avLst/>
          </a:prstGeom>
        </p:spPr>
      </p:pic>
      <p:cxnSp>
        <p:nvCxnSpPr>
          <p:cNvPr id="40" name="Connecteur droit 39"/>
          <p:cNvCxnSpPr/>
          <p:nvPr/>
        </p:nvCxnSpPr>
        <p:spPr>
          <a:xfrm rot="5400000" flipH="1" flipV="1">
            <a:off x="2103041" y="3663947"/>
            <a:ext cx="1739107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323850" y="333375"/>
            <a:ext cx="576263" cy="574675"/>
          </a:xfrm>
          <a:prstGeom prst="rect">
            <a:avLst/>
          </a:prstGeom>
          <a:solidFill>
            <a:srgbClr val="F7FD01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323850" y="981075"/>
            <a:ext cx="576263" cy="574675"/>
          </a:xfrm>
          <a:prstGeom prst="rect">
            <a:avLst/>
          </a:prstGeom>
          <a:solidFill>
            <a:srgbClr val="FC0202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971550" y="333375"/>
            <a:ext cx="576263" cy="574675"/>
          </a:xfrm>
          <a:prstGeom prst="rect">
            <a:avLst/>
          </a:prstGeom>
          <a:solidFill>
            <a:srgbClr val="3803FB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1205" name="Rectangle 5"/>
          <p:cNvSpPr>
            <a:spLocks noChangeArrowheads="1"/>
          </p:cNvSpPr>
          <p:nvPr/>
        </p:nvSpPr>
        <p:spPr bwMode="auto">
          <a:xfrm>
            <a:off x="1403350" y="549275"/>
            <a:ext cx="7129463" cy="71438"/>
          </a:xfrm>
          <a:prstGeom prst="rect">
            <a:avLst/>
          </a:prstGeom>
          <a:solidFill>
            <a:srgbClr val="3803FB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1206" name="Rectangle 6"/>
          <p:cNvSpPr>
            <a:spLocks noChangeArrowheads="1"/>
          </p:cNvSpPr>
          <p:nvPr/>
        </p:nvSpPr>
        <p:spPr bwMode="auto">
          <a:xfrm>
            <a:off x="539750" y="1484313"/>
            <a:ext cx="71438" cy="4968875"/>
          </a:xfrm>
          <a:prstGeom prst="rect">
            <a:avLst/>
          </a:prstGeom>
          <a:solidFill>
            <a:srgbClr val="FC0202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1207" name="Rectangle 7"/>
          <p:cNvSpPr>
            <a:spLocks noChangeArrowheads="1"/>
          </p:cNvSpPr>
          <p:nvPr/>
        </p:nvSpPr>
        <p:spPr bwMode="auto">
          <a:xfrm>
            <a:off x="179388" y="6453188"/>
            <a:ext cx="8964612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fr-FR" b="1" dirty="0" smtClean="0"/>
              <a:t> CREATIS                                                                                          Eduardo E. </a:t>
            </a:r>
            <a:r>
              <a:rPr lang="fr-FR" b="1" dirty="0" err="1" smtClean="0"/>
              <a:t>Davila</a:t>
            </a:r>
            <a:r>
              <a:rPr lang="fr-FR" b="1" dirty="0" smtClean="0"/>
              <a:t> S.</a:t>
            </a:r>
            <a:endParaRPr lang="fr-FR" b="1" dirty="0"/>
          </a:p>
        </p:txBody>
      </p:sp>
      <p:sp>
        <p:nvSpPr>
          <p:cNvPr id="51208" name="Text Box 17"/>
          <p:cNvSpPr txBox="1">
            <a:spLocks noChangeArrowheads="1"/>
          </p:cNvSpPr>
          <p:nvPr/>
        </p:nvSpPr>
        <p:spPr bwMode="auto">
          <a:xfrm>
            <a:off x="8532813" y="50800"/>
            <a:ext cx="7937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fr-FR" sz="1400"/>
              <a:t>12/21</a:t>
            </a:r>
          </a:p>
        </p:txBody>
      </p:sp>
      <p:sp>
        <p:nvSpPr>
          <p:cNvPr id="36" name="ZoneTexte 35"/>
          <p:cNvSpPr txBox="1"/>
          <p:nvPr/>
        </p:nvSpPr>
        <p:spPr>
          <a:xfrm>
            <a:off x="1143000" y="1066800"/>
            <a:ext cx="2438400" cy="2862263"/>
          </a:xfrm>
          <a:prstGeom prst="rect">
            <a:avLst/>
          </a:prstGeom>
          <a:solidFill>
            <a:srgbClr val="FFFF00">
              <a:alpha val="50000"/>
            </a:srgbClr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fr-FR" dirty="0">
                <a:solidFill>
                  <a:schemeClr val="tx1"/>
                </a:solidFill>
              </a:rPr>
              <a:t>  </a:t>
            </a:r>
            <a:r>
              <a:rPr lang="fr-FR" dirty="0" err="1">
                <a:solidFill>
                  <a:schemeClr val="tx1"/>
                </a:solidFill>
              </a:rPr>
              <a:t>-newProject</a:t>
            </a:r>
            <a:endParaRPr lang="fr-FR" dirty="0">
              <a:solidFill>
                <a:schemeClr val="tx1"/>
              </a:solidFill>
            </a:endParaRPr>
          </a:p>
          <a:p>
            <a:pPr lvl="1">
              <a:defRPr/>
            </a:pPr>
            <a:r>
              <a:rPr lang="fr-FR" dirty="0" err="1">
                <a:solidFill>
                  <a:schemeClr val="tx1"/>
                </a:solidFill>
              </a:rPr>
              <a:t>-doc</a:t>
            </a:r>
            <a:endParaRPr lang="fr-FR" dirty="0">
              <a:solidFill>
                <a:schemeClr val="tx1"/>
              </a:solidFill>
            </a:endParaRPr>
          </a:p>
          <a:p>
            <a:pPr lvl="1">
              <a:defRPr/>
            </a:pPr>
            <a:r>
              <a:rPr lang="fr-FR" dirty="0" err="1">
                <a:solidFill>
                  <a:schemeClr val="tx1"/>
                </a:solidFill>
              </a:rPr>
              <a:t>-appli</a:t>
            </a:r>
            <a:endParaRPr lang="fr-FR" dirty="0">
              <a:solidFill>
                <a:schemeClr val="tx1"/>
              </a:solidFill>
            </a:endParaRPr>
          </a:p>
          <a:p>
            <a:pPr lvl="1">
              <a:defRPr/>
            </a:pPr>
            <a:r>
              <a:rPr lang="fr-FR" dirty="0" err="1">
                <a:solidFill>
                  <a:schemeClr val="tx1"/>
                </a:solidFill>
              </a:rPr>
              <a:t>-src</a:t>
            </a:r>
            <a:endParaRPr lang="fr-FR" dirty="0">
              <a:solidFill>
                <a:schemeClr val="tx1"/>
              </a:solidFill>
            </a:endParaRPr>
          </a:p>
          <a:p>
            <a:pPr lvl="1">
              <a:defRPr/>
            </a:pPr>
            <a:r>
              <a:rPr lang="fr-FR" dirty="0" err="1">
                <a:solidFill>
                  <a:schemeClr val="tx1"/>
                </a:solidFill>
              </a:rPr>
              <a:t>-bbNewPackage</a:t>
            </a:r>
            <a:endParaRPr lang="fr-FR" dirty="0">
              <a:solidFill>
                <a:schemeClr val="tx1"/>
              </a:solidFill>
            </a:endParaRPr>
          </a:p>
          <a:p>
            <a:pPr lvl="2">
              <a:defRPr/>
            </a:pPr>
            <a:r>
              <a:rPr lang="fr-FR" dirty="0" err="1">
                <a:solidFill>
                  <a:schemeClr val="tx1"/>
                </a:solidFill>
              </a:rPr>
              <a:t>-doc</a:t>
            </a:r>
            <a:endParaRPr lang="fr-FR" dirty="0">
              <a:solidFill>
                <a:schemeClr val="tx1"/>
              </a:solidFill>
            </a:endParaRPr>
          </a:p>
          <a:p>
            <a:pPr lvl="2">
              <a:defRPr/>
            </a:pPr>
            <a:r>
              <a:rPr lang="fr-FR" dirty="0" err="1">
                <a:solidFill>
                  <a:schemeClr val="tx1"/>
                </a:solidFill>
              </a:rPr>
              <a:t>-src</a:t>
            </a:r>
            <a:endParaRPr lang="fr-FR" dirty="0">
              <a:solidFill>
                <a:schemeClr val="tx1"/>
              </a:solidFill>
            </a:endParaRPr>
          </a:p>
          <a:p>
            <a:pPr lvl="3">
              <a:defRPr/>
            </a:pPr>
            <a:r>
              <a:rPr lang="fr-FR" dirty="0">
                <a:solidFill>
                  <a:schemeClr val="tx1"/>
                </a:solidFill>
              </a:rPr>
              <a:t>-box1</a:t>
            </a:r>
          </a:p>
          <a:p>
            <a:pPr lvl="3">
              <a:defRPr/>
            </a:pPr>
            <a:r>
              <a:rPr lang="fr-FR" dirty="0">
                <a:solidFill>
                  <a:schemeClr val="tx1"/>
                </a:solidFill>
              </a:rPr>
              <a:t>-box2</a:t>
            </a:r>
          </a:p>
          <a:p>
            <a:pPr lvl="3">
              <a:defRPr/>
            </a:pPr>
            <a:endParaRPr lang="fr-FR" dirty="0">
              <a:solidFill>
                <a:schemeClr val="tx1"/>
              </a:solidFill>
            </a:endParaRPr>
          </a:p>
          <a:p>
            <a:pPr lvl="3">
              <a:defRPr/>
            </a:pP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44" name="ZoneTexte 43"/>
          <p:cNvSpPr txBox="1"/>
          <p:nvPr/>
        </p:nvSpPr>
        <p:spPr>
          <a:xfrm>
            <a:off x="4724400" y="838200"/>
            <a:ext cx="2438400" cy="3231654"/>
          </a:xfrm>
          <a:prstGeom prst="rect">
            <a:avLst/>
          </a:prstGeom>
          <a:solidFill>
            <a:srgbClr val="FFFF00">
              <a:alpha val="50000"/>
            </a:srgbClr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fr-FR" dirty="0">
                <a:solidFill>
                  <a:srgbClr val="7F7F7F"/>
                </a:solidFill>
              </a:rPr>
              <a:t>  </a:t>
            </a:r>
            <a:r>
              <a:rPr lang="fr-FR" dirty="0" err="1">
                <a:solidFill>
                  <a:srgbClr val="7F7F7F"/>
                </a:solidFill>
              </a:rPr>
              <a:t>-newProjectBIN</a:t>
            </a:r>
            <a:r>
              <a:rPr lang="fr-FR" dirty="0">
                <a:solidFill>
                  <a:srgbClr val="7F7F7F"/>
                </a:solidFill>
              </a:rPr>
              <a:t> </a:t>
            </a:r>
          </a:p>
          <a:p>
            <a:pPr lvl="1">
              <a:defRPr/>
            </a:pPr>
            <a:r>
              <a:rPr lang="fr-FR" sz="2400" b="1" dirty="0" err="1">
                <a:solidFill>
                  <a:schemeClr val="tx1"/>
                </a:solidFill>
              </a:rPr>
              <a:t>-sln/Makefile</a:t>
            </a:r>
            <a:endParaRPr lang="fr-FR" sz="2400" b="1" dirty="0">
              <a:solidFill>
                <a:schemeClr val="tx1"/>
              </a:solidFill>
            </a:endParaRPr>
          </a:p>
          <a:p>
            <a:pPr lvl="1">
              <a:defRPr/>
            </a:pPr>
            <a:r>
              <a:rPr lang="fr-FR" dirty="0" err="1">
                <a:solidFill>
                  <a:srgbClr val="7F7F7F"/>
                </a:solidFill>
              </a:rPr>
              <a:t>-debug</a:t>
            </a:r>
            <a:r>
              <a:rPr lang="fr-FR" dirty="0">
                <a:solidFill>
                  <a:srgbClr val="7F7F7F"/>
                </a:solidFill>
              </a:rPr>
              <a:t>/release</a:t>
            </a:r>
          </a:p>
          <a:p>
            <a:pPr lvl="1">
              <a:defRPr/>
            </a:pPr>
            <a:r>
              <a:rPr lang="fr-FR" dirty="0" err="1">
                <a:solidFill>
                  <a:srgbClr val="7F7F7F"/>
                </a:solidFill>
              </a:rPr>
              <a:t>-doc</a:t>
            </a:r>
            <a:endParaRPr lang="fr-FR" dirty="0">
              <a:solidFill>
                <a:srgbClr val="7F7F7F"/>
              </a:solidFill>
            </a:endParaRPr>
          </a:p>
          <a:p>
            <a:pPr lvl="1">
              <a:defRPr/>
            </a:pPr>
            <a:r>
              <a:rPr lang="fr-FR" dirty="0" err="1">
                <a:solidFill>
                  <a:srgbClr val="7F7F7F"/>
                </a:solidFill>
              </a:rPr>
              <a:t>-appli</a:t>
            </a:r>
            <a:endParaRPr lang="fr-FR" dirty="0">
              <a:solidFill>
                <a:srgbClr val="7F7F7F"/>
              </a:solidFill>
            </a:endParaRPr>
          </a:p>
          <a:p>
            <a:pPr lvl="1">
              <a:defRPr/>
            </a:pPr>
            <a:r>
              <a:rPr lang="fr-FR" dirty="0" err="1">
                <a:solidFill>
                  <a:srgbClr val="7F7F7F"/>
                </a:solidFill>
              </a:rPr>
              <a:t>-src</a:t>
            </a:r>
            <a:endParaRPr lang="fr-FR" dirty="0">
              <a:solidFill>
                <a:srgbClr val="7F7F7F"/>
              </a:solidFill>
            </a:endParaRPr>
          </a:p>
          <a:p>
            <a:pPr lvl="1">
              <a:defRPr/>
            </a:pPr>
            <a:r>
              <a:rPr lang="fr-FR" dirty="0" err="1">
                <a:solidFill>
                  <a:srgbClr val="7F7F7F"/>
                </a:solidFill>
              </a:rPr>
              <a:t>-bbNewPackage</a:t>
            </a:r>
            <a:endParaRPr lang="fr-FR" dirty="0">
              <a:solidFill>
                <a:srgbClr val="7F7F7F"/>
              </a:solidFill>
            </a:endParaRPr>
          </a:p>
          <a:p>
            <a:pPr lvl="2">
              <a:defRPr/>
            </a:pPr>
            <a:r>
              <a:rPr lang="fr-FR" dirty="0" err="1">
                <a:solidFill>
                  <a:srgbClr val="7F7F7F"/>
                </a:solidFill>
              </a:rPr>
              <a:t>-doc</a:t>
            </a:r>
            <a:endParaRPr lang="fr-FR" dirty="0">
              <a:solidFill>
                <a:srgbClr val="7F7F7F"/>
              </a:solidFill>
            </a:endParaRPr>
          </a:p>
          <a:p>
            <a:pPr lvl="2">
              <a:defRPr/>
            </a:pPr>
            <a:r>
              <a:rPr lang="fr-FR" dirty="0" err="1">
                <a:solidFill>
                  <a:srgbClr val="7F7F7F"/>
                </a:solidFill>
              </a:rPr>
              <a:t>-src</a:t>
            </a:r>
            <a:endParaRPr lang="fr-FR" dirty="0">
              <a:solidFill>
                <a:srgbClr val="7F7F7F"/>
              </a:solidFill>
            </a:endParaRPr>
          </a:p>
          <a:p>
            <a:pPr lvl="3">
              <a:defRPr/>
            </a:pPr>
            <a:r>
              <a:rPr lang="fr-FR" dirty="0">
                <a:solidFill>
                  <a:srgbClr val="7F7F7F"/>
                </a:solidFill>
              </a:rPr>
              <a:t>-box1</a:t>
            </a:r>
          </a:p>
          <a:p>
            <a:pPr lvl="3">
              <a:defRPr/>
            </a:pPr>
            <a:r>
              <a:rPr lang="fr-FR" dirty="0">
                <a:solidFill>
                  <a:srgbClr val="7F7F7F"/>
                </a:solidFill>
              </a:rPr>
              <a:t>-box2</a:t>
            </a:r>
          </a:p>
          <a:p>
            <a:pPr lvl="3">
              <a:defRPr/>
            </a:pPr>
            <a:endParaRPr lang="fr-FR" dirty="0">
              <a:solidFill>
                <a:srgbClr val="7F7F7F"/>
              </a:solidFill>
            </a:endParaRPr>
          </a:p>
        </p:txBody>
      </p:sp>
      <p:cxnSp>
        <p:nvCxnSpPr>
          <p:cNvPr id="57" name="Connecteur droit avec flèche 56"/>
          <p:cNvCxnSpPr/>
          <p:nvPr/>
        </p:nvCxnSpPr>
        <p:spPr>
          <a:xfrm rot="16200000" flipH="1">
            <a:off x="2514600" y="3962400"/>
            <a:ext cx="381000" cy="3810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Connecteur droit avec flèche 58"/>
          <p:cNvCxnSpPr/>
          <p:nvPr/>
        </p:nvCxnSpPr>
        <p:spPr>
          <a:xfrm rot="5400000" flipH="1" flipV="1">
            <a:off x="4343400" y="3962400"/>
            <a:ext cx="381000" cy="2286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213" name="ZoneTexte 79"/>
          <p:cNvSpPr txBox="1">
            <a:spLocks noChangeArrowheads="1"/>
          </p:cNvSpPr>
          <p:nvPr/>
        </p:nvSpPr>
        <p:spPr bwMode="auto">
          <a:xfrm>
            <a:off x="3124200" y="4114800"/>
            <a:ext cx="9159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fr-FR"/>
              <a:t>CMake</a:t>
            </a:r>
          </a:p>
        </p:txBody>
      </p:sp>
      <p:sp>
        <p:nvSpPr>
          <p:cNvPr id="51214" name="ZoneTexte 80"/>
          <p:cNvSpPr txBox="1">
            <a:spLocks noChangeArrowheads="1"/>
          </p:cNvSpPr>
          <p:nvPr/>
        </p:nvSpPr>
        <p:spPr bwMode="auto">
          <a:xfrm>
            <a:off x="1143000" y="3886200"/>
            <a:ext cx="15446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fr-FR"/>
              <a:t>Code source</a:t>
            </a:r>
          </a:p>
        </p:txBody>
      </p:sp>
      <p:sp>
        <p:nvSpPr>
          <p:cNvPr id="51215" name="ZoneTexte 83"/>
          <p:cNvSpPr txBox="1">
            <a:spLocks noChangeArrowheads="1"/>
          </p:cNvSpPr>
          <p:nvPr/>
        </p:nvSpPr>
        <p:spPr bwMode="auto">
          <a:xfrm>
            <a:off x="4876800" y="3962400"/>
            <a:ext cx="24685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Project to be compiled</a:t>
            </a:r>
          </a:p>
        </p:txBody>
      </p:sp>
      <p:sp>
        <p:nvSpPr>
          <p:cNvPr id="19" name="Rectangle 18"/>
          <p:cNvSpPr/>
          <p:nvPr/>
        </p:nvSpPr>
        <p:spPr>
          <a:xfrm>
            <a:off x="6248400" y="4495800"/>
            <a:ext cx="2362200" cy="16002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fr-FR" sz="2400" dirty="0">
                <a:solidFill>
                  <a:srgbClr val="FFFFFF"/>
                </a:solidFill>
              </a:rPr>
              <a:t>Compiler</a:t>
            </a:r>
          </a:p>
          <a:p>
            <a:pPr algn="ctr">
              <a:defRPr/>
            </a:pPr>
            <a:r>
              <a:rPr lang="fr-FR" sz="2400" dirty="0" err="1">
                <a:solidFill>
                  <a:srgbClr val="FFFFFF"/>
                </a:solidFill>
              </a:rPr>
              <a:t>visual</a:t>
            </a:r>
            <a:r>
              <a:rPr lang="fr-FR" sz="2400" dirty="0">
                <a:solidFill>
                  <a:srgbClr val="FFFFFF"/>
                </a:solidFill>
              </a:rPr>
              <a:t> C++ / </a:t>
            </a:r>
            <a:r>
              <a:rPr lang="fr-FR" sz="2400" dirty="0" err="1">
                <a:solidFill>
                  <a:srgbClr val="FFFFFF"/>
                </a:solidFill>
              </a:rPr>
              <a:t>gcc</a:t>
            </a:r>
            <a:endParaRPr lang="fr-FR" sz="2400" dirty="0">
              <a:solidFill>
                <a:srgbClr val="FFFFFF"/>
              </a:solidFill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7620000" y="1066800"/>
            <a:ext cx="1524000" cy="1384995"/>
          </a:xfrm>
          <a:prstGeom prst="rect">
            <a:avLst/>
          </a:prstGeom>
          <a:solidFill>
            <a:schemeClr val="accent5">
              <a:lumMod val="75000"/>
              <a:alpha val="50000"/>
            </a:schemeClr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fr-FR" sz="2800" dirty="0" err="1">
                <a:solidFill>
                  <a:schemeClr val="bg1"/>
                </a:solidFill>
              </a:rPr>
              <a:t>lib.dll</a:t>
            </a:r>
            <a:endParaRPr lang="fr-FR" sz="2800" dirty="0">
              <a:solidFill>
                <a:schemeClr val="bg1"/>
              </a:solidFill>
            </a:endParaRPr>
          </a:p>
          <a:p>
            <a:r>
              <a:rPr lang="fr-FR" sz="2800" dirty="0" err="1">
                <a:solidFill>
                  <a:schemeClr val="bg1"/>
                </a:solidFill>
              </a:rPr>
              <a:t>bblib</a:t>
            </a:r>
            <a:endParaRPr lang="fr-FR" sz="2800" dirty="0">
              <a:solidFill>
                <a:schemeClr val="bg1"/>
              </a:solidFill>
            </a:endParaRPr>
          </a:p>
          <a:p>
            <a:r>
              <a:rPr lang="fr-FR" sz="2800" dirty="0" err="1">
                <a:solidFill>
                  <a:schemeClr val="bg1"/>
                </a:solidFill>
              </a:rPr>
              <a:t>appli.exe</a:t>
            </a:r>
            <a:endParaRPr lang="fr-FR" sz="2800" dirty="0">
              <a:solidFill>
                <a:schemeClr val="bg1"/>
              </a:solidFill>
            </a:endParaRPr>
          </a:p>
        </p:txBody>
      </p:sp>
      <p:cxnSp>
        <p:nvCxnSpPr>
          <p:cNvPr id="21" name="Connecteur droit avec flèche 20"/>
          <p:cNvCxnSpPr/>
          <p:nvPr/>
        </p:nvCxnSpPr>
        <p:spPr>
          <a:xfrm rot="5400000" flipH="1" flipV="1">
            <a:off x="7428705" y="3315495"/>
            <a:ext cx="1752602" cy="45561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en arc 27"/>
          <p:cNvCxnSpPr>
            <a:stCxn id="44" idx="3"/>
          </p:cNvCxnSpPr>
          <p:nvPr/>
        </p:nvCxnSpPr>
        <p:spPr>
          <a:xfrm>
            <a:off x="7162800" y="2454027"/>
            <a:ext cx="609600" cy="2041773"/>
          </a:xfrm>
          <a:prstGeom prst="curvedConnector2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1220" name="Image 21" descr="image08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4419600"/>
            <a:ext cx="3671888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Image 21" descr="cmake100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188" y="5183188"/>
            <a:ext cx="3200400" cy="127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836613"/>
            <a:ext cx="7654925" cy="1368425"/>
          </a:xfrm>
        </p:spPr>
        <p:txBody>
          <a:bodyPr/>
          <a:lstStyle/>
          <a:p>
            <a:pPr eaLnBrk="1" hangingPunct="1"/>
            <a:r>
              <a:rPr lang="fr-FR" sz="3600">
                <a:ea typeface="ＭＳ Ｐゴシック" pitchFamily="-65" charset="-128"/>
                <a:cs typeface="ＭＳ Ｐゴシック" pitchFamily="-65" charset="-128"/>
              </a:rPr>
              <a:t>CREATIS–LRMN</a:t>
            </a:r>
            <a:r>
              <a:rPr lang="fr-FR" sz="2000">
                <a:ea typeface="ＭＳ Ｐゴシック" pitchFamily="-65" charset="-128"/>
                <a:cs typeface="ＭＳ Ｐゴシック" pitchFamily="-65" charset="-128"/>
              </a:rPr>
              <a:t> </a:t>
            </a:r>
            <a:br>
              <a:rPr lang="fr-FR" sz="2000">
                <a:ea typeface="ＭＳ Ｐゴシック" pitchFamily="-65" charset="-128"/>
                <a:cs typeface="ＭＳ Ｐゴシック" pitchFamily="-65" charset="-128"/>
              </a:rPr>
            </a:br>
            <a:r>
              <a:rPr lang="fr-FR" sz="2000">
                <a:ea typeface="ＭＳ Ｐゴシック" pitchFamily="-65" charset="-128"/>
                <a:cs typeface="ＭＳ Ｐゴシック" pitchFamily="-65" charset="-128"/>
              </a:rPr>
              <a:t>Centre de recherche en imagerie médicale</a:t>
            </a:r>
            <a:br>
              <a:rPr lang="fr-FR" sz="2000">
                <a:ea typeface="ＭＳ Ｐゴシック" pitchFamily="-65" charset="-128"/>
                <a:cs typeface="ＭＳ Ｐゴシック" pitchFamily="-65" charset="-128"/>
              </a:rPr>
            </a:br>
            <a:r>
              <a:rPr lang="fr-FR" sz="2000">
                <a:ea typeface="ＭＳ Ｐゴシック" pitchFamily="-65" charset="-128"/>
                <a:cs typeface="ＭＳ Ｐゴシック" pitchFamily="-65" charset="-128"/>
              </a:rPr>
              <a:t>180 personnes</a:t>
            </a:r>
          </a:p>
        </p:txBody>
      </p:sp>
      <p:grpSp>
        <p:nvGrpSpPr>
          <p:cNvPr id="2" name="Group 41"/>
          <p:cNvGrpSpPr>
            <a:grpSpLocks/>
          </p:cNvGrpSpPr>
          <p:nvPr/>
        </p:nvGrpSpPr>
        <p:grpSpPr bwMode="auto">
          <a:xfrm>
            <a:off x="1258888" y="5157788"/>
            <a:ext cx="6913562" cy="955675"/>
            <a:chOff x="884" y="1888"/>
            <a:chExt cx="4355" cy="602"/>
          </a:xfrm>
        </p:grpSpPr>
        <p:sp>
          <p:nvSpPr>
            <p:cNvPr id="19477" name="Text Box 4"/>
            <p:cNvSpPr txBox="1">
              <a:spLocks noChangeArrowheads="1"/>
            </p:cNvSpPr>
            <p:nvPr/>
          </p:nvSpPr>
          <p:spPr bwMode="auto">
            <a:xfrm>
              <a:off x="884" y="1888"/>
              <a:ext cx="1271" cy="60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FR" sz="2800"/>
                <a:t>Acquisition d’images</a:t>
              </a:r>
            </a:p>
          </p:txBody>
        </p:sp>
        <p:sp>
          <p:nvSpPr>
            <p:cNvPr id="19478" name="Text Box 6"/>
            <p:cNvSpPr txBox="1">
              <a:spLocks noChangeArrowheads="1"/>
            </p:cNvSpPr>
            <p:nvPr/>
          </p:nvSpPr>
          <p:spPr bwMode="auto">
            <a:xfrm>
              <a:off x="2336" y="1888"/>
              <a:ext cx="1226" cy="60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FR" sz="2800"/>
                <a:t>Traitement</a:t>
              </a:r>
              <a:br>
                <a:rPr lang="fr-FR" sz="2800"/>
              </a:br>
              <a:r>
                <a:rPr lang="fr-FR" sz="2800"/>
                <a:t>d’images</a:t>
              </a:r>
            </a:p>
          </p:txBody>
        </p:sp>
        <p:sp>
          <p:nvSpPr>
            <p:cNvPr id="19479" name="Text Box 7"/>
            <p:cNvSpPr txBox="1">
              <a:spLocks noChangeArrowheads="1"/>
            </p:cNvSpPr>
            <p:nvPr/>
          </p:nvSpPr>
          <p:spPr bwMode="auto">
            <a:xfrm>
              <a:off x="3742" y="1888"/>
              <a:ext cx="1497" cy="60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FR" sz="2800"/>
                <a:t>Interprétation</a:t>
              </a:r>
              <a:br>
                <a:rPr lang="fr-FR" sz="2800"/>
              </a:br>
              <a:r>
                <a:rPr lang="fr-FR" sz="2800"/>
                <a:t>clinique</a:t>
              </a:r>
            </a:p>
          </p:txBody>
        </p:sp>
        <p:sp>
          <p:nvSpPr>
            <p:cNvPr id="19480" name="Line 9"/>
            <p:cNvSpPr>
              <a:spLocks noChangeShapeType="1"/>
            </p:cNvSpPr>
            <p:nvPr/>
          </p:nvSpPr>
          <p:spPr bwMode="auto">
            <a:xfrm>
              <a:off x="2154" y="2160"/>
              <a:ext cx="181" cy="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9481" name="Line 10"/>
            <p:cNvSpPr>
              <a:spLocks noChangeShapeType="1"/>
            </p:cNvSpPr>
            <p:nvPr/>
          </p:nvSpPr>
          <p:spPr bwMode="auto">
            <a:xfrm>
              <a:off x="3560" y="2160"/>
              <a:ext cx="182" cy="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19460" name="Rectangle 32"/>
          <p:cNvSpPr>
            <a:spLocks noChangeArrowheads="1"/>
          </p:cNvSpPr>
          <p:nvPr/>
        </p:nvSpPr>
        <p:spPr bwMode="auto">
          <a:xfrm>
            <a:off x="1187450" y="2781300"/>
            <a:ext cx="7561263" cy="142875"/>
          </a:xfrm>
          <a:prstGeom prst="rect">
            <a:avLst/>
          </a:prstGeom>
          <a:solidFill>
            <a:schemeClr val="bg1">
              <a:alpha val="78038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9461" name="Line 43"/>
          <p:cNvSpPr>
            <a:spLocks noChangeShapeType="1"/>
          </p:cNvSpPr>
          <p:nvPr/>
        </p:nvSpPr>
        <p:spPr bwMode="auto">
          <a:xfrm flipV="1">
            <a:off x="2268538" y="4221163"/>
            <a:ext cx="0" cy="9366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9462" name="Line 44"/>
          <p:cNvSpPr>
            <a:spLocks noChangeShapeType="1"/>
          </p:cNvSpPr>
          <p:nvPr/>
        </p:nvSpPr>
        <p:spPr bwMode="auto">
          <a:xfrm flipV="1">
            <a:off x="4572000" y="4221163"/>
            <a:ext cx="0" cy="9366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9463" name="Line 45"/>
          <p:cNvSpPr>
            <a:spLocks noChangeShapeType="1"/>
          </p:cNvSpPr>
          <p:nvPr/>
        </p:nvSpPr>
        <p:spPr bwMode="auto">
          <a:xfrm flipV="1">
            <a:off x="7092950" y="4221163"/>
            <a:ext cx="0" cy="9366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9464" name="Rectangle 46"/>
          <p:cNvSpPr>
            <a:spLocks noChangeArrowheads="1"/>
          </p:cNvSpPr>
          <p:nvPr/>
        </p:nvSpPr>
        <p:spPr bwMode="auto">
          <a:xfrm>
            <a:off x="323850" y="333375"/>
            <a:ext cx="576263" cy="574675"/>
          </a:xfrm>
          <a:prstGeom prst="rect">
            <a:avLst/>
          </a:prstGeom>
          <a:solidFill>
            <a:srgbClr val="F7FD01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9465" name="Rectangle 47"/>
          <p:cNvSpPr>
            <a:spLocks noChangeArrowheads="1"/>
          </p:cNvSpPr>
          <p:nvPr/>
        </p:nvSpPr>
        <p:spPr bwMode="auto">
          <a:xfrm>
            <a:off x="323850" y="981075"/>
            <a:ext cx="576263" cy="574675"/>
          </a:xfrm>
          <a:prstGeom prst="rect">
            <a:avLst/>
          </a:prstGeom>
          <a:solidFill>
            <a:srgbClr val="FC0202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9466" name="Rectangle 48"/>
          <p:cNvSpPr>
            <a:spLocks noChangeArrowheads="1"/>
          </p:cNvSpPr>
          <p:nvPr/>
        </p:nvSpPr>
        <p:spPr bwMode="auto">
          <a:xfrm>
            <a:off x="971550" y="333375"/>
            <a:ext cx="576263" cy="574675"/>
          </a:xfrm>
          <a:prstGeom prst="rect">
            <a:avLst/>
          </a:prstGeom>
          <a:solidFill>
            <a:srgbClr val="3803FB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9467" name="Rectangle 49"/>
          <p:cNvSpPr>
            <a:spLocks noChangeArrowheads="1"/>
          </p:cNvSpPr>
          <p:nvPr/>
        </p:nvSpPr>
        <p:spPr bwMode="auto">
          <a:xfrm>
            <a:off x="1403350" y="549275"/>
            <a:ext cx="7129463" cy="71438"/>
          </a:xfrm>
          <a:prstGeom prst="rect">
            <a:avLst/>
          </a:prstGeom>
          <a:solidFill>
            <a:srgbClr val="3803FB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9468" name="Rectangle 50"/>
          <p:cNvSpPr>
            <a:spLocks noChangeArrowheads="1"/>
          </p:cNvSpPr>
          <p:nvPr/>
        </p:nvSpPr>
        <p:spPr bwMode="auto">
          <a:xfrm>
            <a:off x="539750" y="1484313"/>
            <a:ext cx="71438" cy="4968875"/>
          </a:xfrm>
          <a:prstGeom prst="rect">
            <a:avLst/>
          </a:prstGeom>
          <a:solidFill>
            <a:srgbClr val="FC0202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3" name="Group 42"/>
          <p:cNvGrpSpPr>
            <a:grpSpLocks/>
          </p:cNvGrpSpPr>
          <p:nvPr/>
        </p:nvGrpSpPr>
        <p:grpSpPr bwMode="auto">
          <a:xfrm>
            <a:off x="971550" y="2492375"/>
            <a:ext cx="7129463" cy="2160588"/>
            <a:chOff x="657" y="2704"/>
            <a:chExt cx="4491" cy="1361"/>
          </a:xfrm>
        </p:grpSpPr>
        <p:pic>
          <p:nvPicPr>
            <p:cNvPr id="19472" name="Picture 35" descr="diag_ct_full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657" y="2704"/>
              <a:ext cx="1500" cy="1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9473" name="Line 36"/>
            <p:cNvSpPr>
              <a:spLocks noChangeShapeType="1"/>
            </p:cNvSpPr>
            <p:nvPr/>
          </p:nvSpPr>
          <p:spPr bwMode="auto">
            <a:xfrm>
              <a:off x="2154" y="3430"/>
              <a:ext cx="181" cy="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9474" name="Line 37"/>
            <p:cNvSpPr>
              <a:spLocks noChangeShapeType="1"/>
            </p:cNvSpPr>
            <p:nvPr/>
          </p:nvSpPr>
          <p:spPr bwMode="auto">
            <a:xfrm>
              <a:off x="3606" y="3430"/>
              <a:ext cx="182" cy="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pic>
          <p:nvPicPr>
            <p:cNvPr id="19475" name="Picture 39" descr="Eje2-Carotida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336" y="2704"/>
              <a:ext cx="1270" cy="13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76" name="Picture 40" descr="Eje3-Carotida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3787" y="2704"/>
              <a:ext cx="1361" cy="13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9470" name="Rectangle 7"/>
          <p:cNvSpPr>
            <a:spLocks noChangeArrowheads="1"/>
          </p:cNvSpPr>
          <p:nvPr/>
        </p:nvSpPr>
        <p:spPr bwMode="auto">
          <a:xfrm>
            <a:off x="179388" y="6453188"/>
            <a:ext cx="8964612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fr-FR" b="1" dirty="0" smtClean="0"/>
              <a:t> CREATIS                                                                                          Eduardo E. </a:t>
            </a:r>
            <a:r>
              <a:rPr lang="fr-FR" b="1" dirty="0" err="1" smtClean="0"/>
              <a:t>Davila</a:t>
            </a:r>
            <a:r>
              <a:rPr lang="fr-FR" b="1" dirty="0" smtClean="0"/>
              <a:t> S.</a:t>
            </a:r>
            <a:endParaRPr lang="fr-FR" b="1" dirty="0"/>
          </a:p>
        </p:txBody>
      </p:sp>
      <p:sp>
        <p:nvSpPr>
          <p:cNvPr id="19471" name="Text Box 17"/>
          <p:cNvSpPr txBox="1">
            <a:spLocks noChangeArrowheads="1"/>
          </p:cNvSpPr>
          <p:nvPr/>
        </p:nvSpPr>
        <p:spPr bwMode="auto">
          <a:xfrm>
            <a:off x="8532813" y="50800"/>
            <a:ext cx="7937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fr-FR" sz="1400"/>
              <a:t>2/21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39"/>
          <p:cNvSpPr>
            <a:spLocks noChangeArrowheads="1"/>
          </p:cNvSpPr>
          <p:nvPr/>
        </p:nvSpPr>
        <p:spPr bwMode="auto">
          <a:xfrm>
            <a:off x="4068763" y="3068638"/>
            <a:ext cx="1006475" cy="1512887"/>
          </a:xfrm>
          <a:prstGeom prst="rect">
            <a:avLst/>
          </a:prstGeom>
          <a:solidFill>
            <a:srgbClr val="6941F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2771" name="Rectangle 41"/>
          <p:cNvSpPr>
            <a:spLocks noChangeArrowheads="1"/>
          </p:cNvSpPr>
          <p:nvPr/>
        </p:nvSpPr>
        <p:spPr bwMode="auto">
          <a:xfrm flipV="1">
            <a:off x="6589713" y="3068638"/>
            <a:ext cx="1006475" cy="1512887"/>
          </a:xfrm>
          <a:prstGeom prst="rect">
            <a:avLst/>
          </a:prstGeom>
          <a:solidFill>
            <a:srgbClr val="6941F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258888" y="5157788"/>
            <a:ext cx="6913562" cy="955675"/>
            <a:chOff x="884" y="1888"/>
            <a:chExt cx="4355" cy="602"/>
          </a:xfrm>
        </p:grpSpPr>
        <p:sp>
          <p:nvSpPr>
            <p:cNvPr id="32799" name="Text Box 3"/>
            <p:cNvSpPr txBox="1">
              <a:spLocks noChangeArrowheads="1"/>
            </p:cNvSpPr>
            <p:nvPr/>
          </p:nvSpPr>
          <p:spPr bwMode="auto">
            <a:xfrm>
              <a:off x="884" y="1888"/>
              <a:ext cx="1271" cy="60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FR" sz="2800"/>
                <a:t>Acquisition d’images</a:t>
              </a:r>
            </a:p>
          </p:txBody>
        </p:sp>
        <p:sp>
          <p:nvSpPr>
            <p:cNvPr id="32800" name="Text Box 4"/>
            <p:cNvSpPr txBox="1">
              <a:spLocks noChangeArrowheads="1"/>
            </p:cNvSpPr>
            <p:nvPr/>
          </p:nvSpPr>
          <p:spPr bwMode="auto">
            <a:xfrm>
              <a:off x="2336" y="1888"/>
              <a:ext cx="1226" cy="60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FR" sz="2800"/>
                <a:t>Traitement</a:t>
              </a:r>
              <a:br>
                <a:rPr lang="fr-FR" sz="2800"/>
              </a:br>
              <a:r>
                <a:rPr lang="fr-FR" sz="2800"/>
                <a:t>d’images</a:t>
              </a:r>
            </a:p>
          </p:txBody>
        </p:sp>
        <p:sp>
          <p:nvSpPr>
            <p:cNvPr id="32801" name="Text Box 5"/>
            <p:cNvSpPr txBox="1">
              <a:spLocks noChangeArrowheads="1"/>
            </p:cNvSpPr>
            <p:nvPr/>
          </p:nvSpPr>
          <p:spPr bwMode="auto">
            <a:xfrm>
              <a:off x="3742" y="1888"/>
              <a:ext cx="1497" cy="60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FR" sz="2800"/>
                <a:t>Interprétation</a:t>
              </a:r>
              <a:br>
                <a:rPr lang="fr-FR" sz="2800"/>
              </a:br>
              <a:r>
                <a:rPr lang="fr-FR" sz="2800"/>
                <a:t>clinique</a:t>
              </a:r>
            </a:p>
          </p:txBody>
        </p:sp>
        <p:sp>
          <p:nvSpPr>
            <p:cNvPr id="32802" name="Line 6"/>
            <p:cNvSpPr>
              <a:spLocks noChangeShapeType="1"/>
            </p:cNvSpPr>
            <p:nvPr/>
          </p:nvSpPr>
          <p:spPr bwMode="auto">
            <a:xfrm>
              <a:off x="2154" y="2160"/>
              <a:ext cx="181" cy="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2803" name="Line 7"/>
            <p:cNvSpPr>
              <a:spLocks noChangeShapeType="1"/>
            </p:cNvSpPr>
            <p:nvPr/>
          </p:nvSpPr>
          <p:spPr bwMode="auto">
            <a:xfrm>
              <a:off x="3560" y="2160"/>
              <a:ext cx="182" cy="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32773" name="Line 8"/>
          <p:cNvSpPr>
            <a:spLocks noChangeShapeType="1"/>
          </p:cNvSpPr>
          <p:nvPr/>
        </p:nvSpPr>
        <p:spPr bwMode="auto">
          <a:xfrm flipV="1">
            <a:off x="1258888" y="2133600"/>
            <a:ext cx="0" cy="24479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2774" name="Line 9"/>
          <p:cNvSpPr>
            <a:spLocks noChangeShapeType="1"/>
          </p:cNvSpPr>
          <p:nvPr/>
        </p:nvSpPr>
        <p:spPr bwMode="auto">
          <a:xfrm flipV="1">
            <a:off x="1258888" y="4581525"/>
            <a:ext cx="756126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2775" name="Text Box 10"/>
          <p:cNvSpPr txBox="1">
            <a:spLocks noChangeArrowheads="1"/>
          </p:cNvSpPr>
          <p:nvPr/>
        </p:nvSpPr>
        <p:spPr bwMode="auto">
          <a:xfrm>
            <a:off x="7380288" y="3860800"/>
            <a:ext cx="16192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/>
              <a:t>Chaîne de</a:t>
            </a:r>
            <a:br>
              <a:rPr lang="fr-FR"/>
            </a:br>
            <a:r>
              <a:rPr lang="fr-FR"/>
              <a:t>traitement</a:t>
            </a:r>
          </a:p>
        </p:txBody>
      </p:sp>
      <p:sp>
        <p:nvSpPr>
          <p:cNvPr id="32776" name="Text Box 11"/>
          <p:cNvSpPr txBox="1">
            <a:spLocks noChangeArrowheads="1"/>
          </p:cNvSpPr>
          <p:nvPr/>
        </p:nvSpPr>
        <p:spPr bwMode="auto">
          <a:xfrm rot="-5400000">
            <a:off x="-311150" y="3200400"/>
            <a:ext cx="215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400"/>
              <a:t>Dev. logiciel</a:t>
            </a:r>
            <a:endParaRPr lang="fr-FR" sz="1600"/>
          </a:p>
        </p:txBody>
      </p:sp>
      <p:sp>
        <p:nvSpPr>
          <p:cNvPr id="32777" name="Rectangle 12"/>
          <p:cNvSpPr>
            <a:spLocks noChangeArrowheads="1"/>
          </p:cNvSpPr>
          <p:nvPr/>
        </p:nvSpPr>
        <p:spPr bwMode="auto">
          <a:xfrm>
            <a:off x="1187450" y="5084763"/>
            <a:ext cx="7561263" cy="1152525"/>
          </a:xfrm>
          <a:prstGeom prst="rect">
            <a:avLst/>
          </a:prstGeom>
          <a:solidFill>
            <a:schemeClr val="bg1">
              <a:alpha val="6196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2778" name="Rectangle 13"/>
          <p:cNvSpPr>
            <a:spLocks noChangeArrowheads="1"/>
          </p:cNvSpPr>
          <p:nvPr/>
        </p:nvSpPr>
        <p:spPr bwMode="auto">
          <a:xfrm>
            <a:off x="323850" y="333375"/>
            <a:ext cx="576263" cy="574675"/>
          </a:xfrm>
          <a:prstGeom prst="rect">
            <a:avLst/>
          </a:prstGeom>
          <a:solidFill>
            <a:srgbClr val="F7FD01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2779" name="Rectangle 14"/>
          <p:cNvSpPr>
            <a:spLocks noChangeArrowheads="1"/>
          </p:cNvSpPr>
          <p:nvPr/>
        </p:nvSpPr>
        <p:spPr bwMode="auto">
          <a:xfrm>
            <a:off x="323850" y="981075"/>
            <a:ext cx="576263" cy="574675"/>
          </a:xfrm>
          <a:prstGeom prst="rect">
            <a:avLst/>
          </a:prstGeom>
          <a:solidFill>
            <a:srgbClr val="FC0202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2780" name="Rectangle 15"/>
          <p:cNvSpPr>
            <a:spLocks noChangeArrowheads="1"/>
          </p:cNvSpPr>
          <p:nvPr/>
        </p:nvSpPr>
        <p:spPr bwMode="auto">
          <a:xfrm>
            <a:off x="971550" y="333375"/>
            <a:ext cx="576263" cy="574675"/>
          </a:xfrm>
          <a:prstGeom prst="rect">
            <a:avLst/>
          </a:prstGeom>
          <a:solidFill>
            <a:srgbClr val="3803FB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2781" name="Rectangle 16"/>
          <p:cNvSpPr>
            <a:spLocks noChangeArrowheads="1"/>
          </p:cNvSpPr>
          <p:nvPr/>
        </p:nvSpPr>
        <p:spPr bwMode="auto">
          <a:xfrm>
            <a:off x="1403350" y="549275"/>
            <a:ext cx="7129463" cy="71438"/>
          </a:xfrm>
          <a:prstGeom prst="rect">
            <a:avLst/>
          </a:prstGeom>
          <a:solidFill>
            <a:srgbClr val="3803FB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2782" name="Rectangle 17"/>
          <p:cNvSpPr>
            <a:spLocks noChangeArrowheads="1"/>
          </p:cNvSpPr>
          <p:nvPr/>
        </p:nvSpPr>
        <p:spPr bwMode="auto">
          <a:xfrm>
            <a:off x="539750" y="1484313"/>
            <a:ext cx="71438" cy="4968875"/>
          </a:xfrm>
          <a:prstGeom prst="rect">
            <a:avLst/>
          </a:prstGeom>
          <a:solidFill>
            <a:srgbClr val="FC0202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2783" name="Rectangle 18"/>
          <p:cNvSpPr>
            <a:spLocks noChangeArrowheads="1"/>
          </p:cNvSpPr>
          <p:nvPr/>
        </p:nvSpPr>
        <p:spPr bwMode="auto">
          <a:xfrm>
            <a:off x="468313" y="476250"/>
            <a:ext cx="8229600" cy="129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fr-FR" sz="3200">
                <a:solidFill>
                  <a:schemeClr val="tx2"/>
                </a:solidFill>
              </a:rPr>
              <a:t>Chaîne de traitement vs </a:t>
            </a:r>
            <a:br>
              <a:rPr lang="fr-FR" sz="3200">
                <a:solidFill>
                  <a:schemeClr val="tx2"/>
                </a:solidFill>
              </a:rPr>
            </a:br>
            <a:r>
              <a:rPr lang="fr-FR" sz="3200">
                <a:solidFill>
                  <a:schemeClr val="tx2"/>
                </a:solidFill>
              </a:rPr>
              <a:t>besoin de développement logiciel</a:t>
            </a:r>
          </a:p>
        </p:txBody>
      </p:sp>
      <p:sp>
        <p:nvSpPr>
          <p:cNvPr id="32784" name="Rectangle 22"/>
          <p:cNvSpPr>
            <a:spLocks noChangeArrowheads="1"/>
          </p:cNvSpPr>
          <p:nvPr/>
        </p:nvSpPr>
        <p:spPr bwMode="auto">
          <a:xfrm flipV="1">
            <a:off x="1835150" y="3068638"/>
            <a:ext cx="1008063" cy="1201737"/>
          </a:xfrm>
          <a:prstGeom prst="rect">
            <a:avLst/>
          </a:prstGeom>
          <a:solidFill>
            <a:srgbClr val="6941F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>
            <a:prstTxWarp prst="textNoShape">
              <a:avLst/>
            </a:prstTxWarp>
          </a:bodyPr>
          <a:lstStyle/>
          <a:p>
            <a:pPr algn="ctr"/>
            <a:endParaRPr lang="fr-FR">
              <a:solidFill>
                <a:srgbClr val="724BFF"/>
              </a:solidFill>
            </a:endParaRPr>
          </a:p>
        </p:txBody>
      </p:sp>
      <p:sp>
        <p:nvSpPr>
          <p:cNvPr id="32785" name="Rectangle 23"/>
          <p:cNvSpPr>
            <a:spLocks noChangeArrowheads="1"/>
          </p:cNvSpPr>
          <p:nvPr/>
        </p:nvSpPr>
        <p:spPr bwMode="auto">
          <a:xfrm flipV="1">
            <a:off x="1835150" y="3860800"/>
            <a:ext cx="5761038" cy="720725"/>
          </a:xfrm>
          <a:prstGeom prst="rect">
            <a:avLst/>
          </a:prstGeom>
          <a:solidFill>
            <a:srgbClr val="FC020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2786" name="Text Box 24"/>
          <p:cNvSpPr txBox="1">
            <a:spLocks noChangeArrowheads="1"/>
          </p:cNvSpPr>
          <p:nvPr/>
        </p:nvSpPr>
        <p:spPr bwMode="auto">
          <a:xfrm>
            <a:off x="2268538" y="6216650"/>
            <a:ext cx="4248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fr-FR">
                <a:solidFill>
                  <a:srgbClr val="3803FB"/>
                </a:solidFill>
              </a:rPr>
              <a:t>Développement d’applications </a:t>
            </a:r>
            <a:br>
              <a:rPr lang="fr-FR">
                <a:solidFill>
                  <a:srgbClr val="3803FB"/>
                </a:solidFill>
              </a:rPr>
            </a:br>
            <a:r>
              <a:rPr lang="fr-FR">
                <a:solidFill>
                  <a:srgbClr val="E61600"/>
                </a:solidFill>
              </a:rPr>
              <a:t>Développement de librairies</a:t>
            </a:r>
            <a:endParaRPr lang="fr-FR">
              <a:solidFill>
                <a:srgbClr val="3803FB"/>
              </a:solidFill>
            </a:endParaRPr>
          </a:p>
        </p:txBody>
      </p:sp>
      <p:sp>
        <p:nvSpPr>
          <p:cNvPr id="32787" name="Line 43"/>
          <p:cNvSpPr>
            <a:spLocks noChangeShapeType="1"/>
          </p:cNvSpPr>
          <p:nvPr/>
        </p:nvSpPr>
        <p:spPr bwMode="auto">
          <a:xfrm flipV="1">
            <a:off x="2268538" y="4581525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2788" name="Line 44"/>
          <p:cNvSpPr>
            <a:spLocks noChangeShapeType="1"/>
          </p:cNvSpPr>
          <p:nvPr/>
        </p:nvSpPr>
        <p:spPr bwMode="auto">
          <a:xfrm flipV="1">
            <a:off x="4572000" y="4581525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2789" name="Line 45"/>
          <p:cNvSpPr>
            <a:spLocks noChangeShapeType="1"/>
          </p:cNvSpPr>
          <p:nvPr/>
        </p:nvSpPr>
        <p:spPr bwMode="auto">
          <a:xfrm flipV="1">
            <a:off x="7092950" y="4581525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2790" name="Text Box 57"/>
          <p:cNvSpPr txBox="1">
            <a:spLocks noChangeArrowheads="1"/>
          </p:cNvSpPr>
          <p:nvPr/>
        </p:nvSpPr>
        <p:spPr bwMode="auto">
          <a:xfrm>
            <a:off x="2843213" y="4076700"/>
            <a:ext cx="325278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800" b="1" dirty="0" err="1" smtClean="0"/>
              <a:t>Creatools</a:t>
            </a:r>
            <a:r>
              <a:rPr lang="fr-FR" sz="2800" b="1" dirty="0" smtClean="0"/>
              <a:t> (</a:t>
            </a:r>
            <a:r>
              <a:rPr lang="fr-FR" sz="2800" b="1" dirty="0" err="1" smtClean="0"/>
              <a:t>bbtk</a:t>
            </a:r>
            <a:r>
              <a:rPr lang="fr-FR" sz="2800" b="1" dirty="0" smtClean="0"/>
              <a:t>) </a:t>
            </a:r>
            <a:endParaRPr lang="fr-FR" sz="2800" b="1" dirty="0"/>
          </a:p>
        </p:txBody>
      </p:sp>
      <p:sp>
        <p:nvSpPr>
          <p:cNvPr id="32791" name="Text Box 58"/>
          <p:cNvSpPr txBox="1">
            <a:spLocks noChangeArrowheads="1"/>
          </p:cNvSpPr>
          <p:nvPr/>
        </p:nvSpPr>
        <p:spPr bwMode="auto">
          <a:xfrm>
            <a:off x="1116013" y="1773238"/>
            <a:ext cx="295275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lvl="1">
              <a:buFontTx/>
              <a:buChar char="•"/>
            </a:pPr>
            <a:r>
              <a:rPr lang="fr-FR" sz="2400"/>
              <a:t> Pérennisation </a:t>
            </a:r>
          </a:p>
          <a:p>
            <a:pPr lvl="1">
              <a:buFontTx/>
              <a:buChar char="•"/>
            </a:pPr>
            <a:r>
              <a:rPr lang="fr-FR" sz="2400"/>
              <a:t> Mutualisation</a:t>
            </a:r>
          </a:p>
          <a:p>
            <a:pPr lvl="1">
              <a:buFontTx/>
              <a:buChar char="•"/>
            </a:pPr>
            <a:r>
              <a:rPr lang="fr-FR" sz="2400"/>
              <a:t> Factorisation</a:t>
            </a:r>
          </a:p>
        </p:txBody>
      </p:sp>
      <p:sp>
        <p:nvSpPr>
          <p:cNvPr id="32792" name="AutoShape 59"/>
          <p:cNvSpPr>
            <a:spLocks noChangeArrowheads="1"/>
          </p:cNvSpPr>
          <p:nvPr/>
        </p:nvSpPr>
        <p:spPr bwMode="auto">
          <a:xfrm>
            <a:off x="3995738" y="2060575"/>
            <a:ext cx="647700" cy="431800"/>
          </a:xfrm>
          <a:prstGeom prst="rightArrow">
            <a:avLst>
              <a:gd name="adj1" fmla="val 50000"/>
              <a:gd name="adj2" fmla="val 375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2793" name="Text Box 60"/>
          <p:cNvSpPr txBox="1">
            <a:spLocks noChangeArrowheads="1"/>
          </p:cNvSpPr>
          <p:nvPr/>
        </p:nvSpPr>
        <p:spPr bwMode="auto">
          <a:xfrm>
            <a:off x="4787900" y="2035175"/>
            <a:ext cx="4016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fr-FR" sz="2400"/>
              <a:t>Efficacité de développement</a:t>
            </a:r>
          </a:p>
        </p:txBody>
      </p:sp>
      <p:sp>
        <p:nvSpPr>
          <p:cNvPr id="32794" name="Line 61"/>
          <p:cNvSpPr>
            <a:spLocks noChangeShapeType="1"/>
          </p:cNvSpPr>
          <p:nvPr/>
        </p:nvSpPr>
        <p:spPr bwMode="auto">
          <a:xfrm flipV="1">
            <a:off x="2268538" y="3573463"/>
            <a:ext cx="0" cy="431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2795" name="Line 62"/>
          <p:cNvSpPr>
            <a:spLocks noChangeShapeType="1"/>
          </p:cNvSpPr>
          <p:nvPr/>
        </p:nvSpPr>
        <p:spPr bwMode="auto">
          <a:xfrm flipV="1">
            <a:off x="4572000" y="3573463"/>
            <a:ext cx="0" cy="431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2796" name="Line 63"/>
          <p:cNvSpPr>
            <a:spLocks noChangeShapeType="1"/>
          </p:cNvSpPr>
          <p:nvPr/>
        </p:nvSpPr>
        <p:spPr bwMode="auto">
          <a:xfrm flipV="1">
            <a:off x="7092950" y="3573463"/>
            <a:ext cx="0" cy="431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2797" name="Rectangle 7"/>
          <p:cNvSpPr>
            <a:spLocks noChangeArrowheads="1"/>
          </p:cNvSpPr>
          <p:nvPr/>
        </p:nvSpPr>
        <p:spPr bwMode="auto">
          <a:xfrm>
            <a:off x="179388" y="6453188"/>
            <a:ext cx="8964612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fr-FR" b="1" dirty="0" smtClean="0"/>
              <a:t> CREATIS                                                                                                              Eduardo E. </a:t>
            </a:r>
            <a:r>
              <a:rPr lang="fr-FR" b="1" dirty="0" err="1" smtClean="0"/>
              <a:t>Davila</a:t>
            </a:r>
            <a:r>
              <a:rPr lang="fr-FR" b="1" dirty="0" smtClean="0"/>
              <a:t> S.</a:t>
            </a:r>
            <a:endParaRPr lang="fr-FR" b="1" dirty="0"/>
          </a:p>
        </p:txBody>
      </p:sp>
      <p:sp>
        <p:nvSpPr>
          <p:cNvPr id="32798" name="Text Box 17"/>
          <p:cNvSpPr txBox="1">
            <a:spLocks noChangeArrowheads="1"/>
          </p:cNvSpPr>
          <p:nvPr/>
        </p:nvSpPr>
        <p:spPr bwMode="auto">
          <a:xfrm>
            <a:off x="8532813" y="50800"/>
            <a:ext cx="7937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fr-FR" sz="1400"/>
              <a:t>10/21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323850" y="333375"/>
            <a:ext cx="576263" cy="574675"/>
          </a:xfrm>
          <a:prstGeom prst="rect">
            <a:avLst/>
          </a:prstGeom>
          <a:solidFill>
            <a:srgbClr val="F7FD01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323850" y="981075"/>
            <a:ext cx="576263" cy="574675"/>
          </a:xfrm>
          <a:prstGeom prst="rect">
            <a:avLst/>
          </a:prstGeom>
          <a:solidFill>
            <a:srgbClr val="FC0202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971550" y="333375"/>
            <a:ext cx="576263" cy="574675"/>
          </a:xfrm>
          <a:prstGeom prst="rect">
            <a:avLst/>
          </a:prstGeom>
          <a:solidFill>
            <a:srgbClr val="3803FB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1205" name="Rectangle 5"/>
          <p:cNvSpPr>
            <a:spLocks noChangeArrowheads="1"/>
          </p:cNvSpPr>
          <p:nvPr/>
        </p:nvSpPr>
        <p:spPr bwMode="auto">
          <a:xfrm>
            <a:off x="1403350" y="549275"/>
            <a:ext cx="7129463" cy="71438"/>
          </a:xfrm>
          <a:prstGeom prst="rect">
            <a:avLst/>
          </a:prstGeom>
          <a:solidFill>
            <a:srgbClr val="3803FB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1206" name="Rectangle 6"/>
          <p:cNvSpPr>
            <a:spLocks noChangeArrowheads="1"/>
          </p:cNvSpPr>
          <p:nvPr/>
        </p:nvSpPr>
        <p:spPr bwMode="auto">
          <a:xfrm>
            <a:off x="539750" y="1484313"/>
            <a:ext cx="71438" cy="4968875"/>
          </a:xfrm>
          <a:prstGeom prst="rect">
            <a:avLst/>
          </a:prstGeom>
          <a:solidFill>
            <a:srgbClr val="FC0202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1207" name="Rectangle 7"/>
          <p:cNvSpPr>
            <a:spLocks noChangeArrowheads="1"/>
          </p:cNvSpPr>
          <p:nvPr/>
        </p:nvSpPr>
        <p:spPr bwMode="auto">
          <a:xfrm>
            <a:off x="179388" y="6453188"/>
            <a:ext cx="8964612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fr-FR" b="1" dirty="0" smtClean="0"/>
              <a:t> CREATIS                                                                                          Eduardo E. </a:t>
            </a:r>
            <a:r>
              <a:rPr lang="fr-FR" b="1" dirty="0" err="1" smtClean="0"/>
              <a:t>Davila</a:t>
            </a:r>
            <a:r>
              <a:rPr lang="fr-FR" b="1" dirty="0" smtClean="0"/>
              <a:t> S.</a:t>
            </a:r>
            <a:endParaRPr lang="fr-FR" b="1" dirty="0"/>
          </a:p>
        </p:txBody>
      </p:sp>
      <p:sp>
        <p:nvSpPr>
          <p:cNvPr id="51208" name="Text Box 17"/>
          <p:cNvSpPr txBox="1">
            <a:spLocks noChangeArrowheads="1"/>
          </p:cNvSpPr>
          <p:nvPr/>
        </p:nvSpPr>
        <p:spPr bwMode="auto">
          <a:xfrm>
            <a:off x="8532813" y="50800"/>
            <a:ext cx="7937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fr-FR" sz="1400"/>
              <a:t>12/21</a:t>
            </a:r>
          </a:p>
        </p:txBody>
      </p:sp>
      <p:sp>
        <p:nvSpPr>
          <p:cNvPr id="23" name="Rectangle 22"/>
          <p:cNvSpPr/>
          <p:nvPr/>
        </p:nvSpPr>
        <p:spPr>
          <a:xfrm>
            <a:off x="971550" y="1994692"/>
            <a:ext cx="1752600" cy="835025"/>
          </a:xfrm>
          <a:prstGeom prst="rect">
            <a:avLst/>
          </a:prstGeom>
          <a:solidFill>
            <a:schemeClr val="bg1">
              <a:lumMod val="65000"/>
            </a:schemeClr>
          </a:solidFill>
          <a:effectLst>
            <a:outerShdw blurRad="40000" dist="23000" dir="5400000" rotWithShape="0">
              <a:srgbClr val="000000">
                <a:alpha val="35000"/>
              </a:srgbClr>
            </a:outerShdw>
            <a:softEdge rad="38100"/>
          </a:effectLst>
          <a:scene3d>
            <a:camera prst="orthographicFront"/>
            <a:lightRig rig="threePt" dir="t"/>
          </a:scene3d>
          <a:sp3d>
            <a:bevelT w="63500"/>
            <a:bevelB w="254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200" dirty="0" smtClean="0"/>
              <a:t>Sources C++</a:t>
            </a:r>
            <a:endParaRPr lang="fr-FR" sz="2200" dirty="0"/>
          </a:p>
        </p:txBody>
      </p:sp>
      <p:cxnSp>
        <p:nvCxnSpPr>
          <p:cNvPr id="25" name="Connecteur droit avec flèche 24"/>
          <p:cNvCxnSpPr/>
          <p:nvPr/>
        </p:nvCxnSpPr>
        <p:spPr>
          <a:xfrm>
            <a:off x="2724150" y="2793599"/>
            <a:ext cx="70485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971550" y="2829717"/>
            <a:ext cx="1752600" cy="835025"/>
          </a:xfrm>
          <a:prstGeom prst="rect">
            <a:avLst/>
          </a:prstGeom>
          <a:solidFill>
            <a:schemeClr val="accent6">
              <a:lumMod val="75000"/>
            </a:schemeClr>
          </a:solidFill>
          <a:effectLst>
            <a:outerShdw blurRad="40000" dist="23000" dir="5400000" rotWithShape="0">
              <a:srgbClr val="000000">
                <a:alpha val="35000"/>
              </a:srgbClr>
            </a:outerShdw>
            <a:softEdge rad="38100"/>
          </a:effectLst>
          <a:scene3d>
            <a:camera prst="orthographicFront"/>
            <a:lightRig rig="threePt" dir="t"/>
          </a:scene3d>
          <a:sp3d>
            <a:bevelT w="63500"/>
            <a:bevelB w="254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200" dirty="0" err="1" smtClean="0"/>
              <a:t>CMakeFile</a:t>
            </a:r>
            <a:endParaRPr lang="fr-FR" sz="2200" dirty="0"/>
          </a:p>
        </p:txBody>
      </p:sp>
      <p:sp>
        <p:nvSpPr>
          <p:cNvPr id="19" name="Rectangle 18"/>
          <p:cNvSpPr/>
          <p:nvPr/>
        </p:nvSpPr>
        <p:spPr>
          <a:xfrm>
            <a:off x="3511434" y="2413792"/>
            <a:ext cx="1752600" cy="835025"/>
          </a:xfrm>
          <a:prstGeom prst="rect">
            <a:avLst/>
          </a:prstGeom>
          <a:solidFill>
            <a:schemeClr val="bg1">
              <a:lumMod val="65000"/>
            </a:schemeClr>
          </a:solidFill>
          <a:effectLst>
            <a:outerShdw blurRad="40000" dist="23000" dir="5400000" rotWithShape="0">
              <a:srgbClr val="000000">
                <a:alpha val="35000"/>
              </a:srgbClr>
            </a:outerShdw>
            <a:softEdge rad="38100"/>
          </a:effectLst>
          <a:scene3d>
            <a:camera prst="orthographicFront"/>
            <a:lightRig rig="threePt" dir="t"/>
          </a:scene3d>
          <a:sp3d>
            <a:bevelT w="63500"/>
            <a:bevelB w="254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200" dirty="0" err="1" smtClean="0"/>
              <a:t>SLN-Visual</a:t>
            </a:r>
            <a:endParaRPr lang="fr-FR" sz="2200" dirty="0" smtClean="0"/>
          </a:p>
          <a:p>
            <a:pPr algn="ctr"/>
            <a:r>
              <a:rPr lang="fr-FR" sz="2200" dirty="0" err="1" smtClean="0"/>
              <a:t>Makefile</a:t>
            </a:r>
            <a:endParaRPr lang="fr-FR" sz="2200" dirty="0" smtClean="0"/>
          </a:p>
        </p:txBody>
      </p:sp>
      <p:cxnSp>
        <p:nvCxnSpPr>
          <p:cNvPr id="30" name="Connecteur droit avec flèche 29"/>
          <p:cNvCxnSpPr/>
          <p:nvPr/>
        </p:nvCxnSpPr>
        <p:spPr>
          <a:xfrm>
            <a:off x="5486400" y="2831305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6096000" y="1729579"/>
            <a:ext cx="2436813" cy="835025"/>
          </a:xfrm>
          <a:prstGeom prst="rect">
            <a:avLst/>
          </a:prstGeom>
          <a:solidFill>
            <a:schemeClr val="bg1">
              <a:lumMod val="65000"/>
            </a:schemeClr>
          </a:solidFill>
          <a:effectLst>
            <a:outerShdw blurRad="40000" dist="23000" dir="5400000" rotWithShape="0">
              <a:srgbClr val="000000">
                <a:alpha val="35000"/>
              </a:srgbClr>
            </a:outerShdw>
            <a:softEdge rad="38100"/>
          </a:effectLst>
          <a:scene3d>
            <a:camera prst="orthographicFront"/>
            <a:lightRig rig="threePt" dir="t"/>
          </a:scene3d>
          <a:sp3d>
            <a:bevelT w="63500"/>
            <a:bevelB w="254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200" dirty="0" err="1" smtClean="0"/>
              <a:t>Executables</a:t>
            </a:r>
            <a:r>
              <a:rPr lang="fr-FR" sz="2200" dirty="0" smtClean="0"/>
              <a:t> .EXE</a:t>
            </a:r>
            <a:endParaRPr lang="fr-FR" sz="2200" dirty="0"/>
          </a:p>
        </p:txBody>
      </p:sp>
      <p:sp>
        <p:nvSpPr>
          <p:cNvPr id="32" name="Rectangle 31"/>
          <p:cNvSpPr/>
          <p:nvPr/>
        </p:nvSpPr>
        <p:spPr>
          <a:xfrm>
            <a:off x="6096000" y="2564604"/>
            <a:ext cx="2436813" cy="835025"/>
          </a:xfrm>
          <a:prstGeom prst="rect">
            <a:avLst/>
          </a:prstGeom>
          <a:solidFill>
            <a:schemeClr val="bg1">
              <a:lumMod val="65000"/>
            </a:schemeClr>
          </a:solidFill>
          <a:effectLst>
            <a:outerShdw blurRad="40000" dist="23000" dir="5400000" rotWithShape="0">
              <a:srgbClr val="000000">
                <a:alpha val="35000"/>
              </a:srgbClr>
            </a:outerShdw>
            <a:softEdge rad="38100"/>
          </a:effectLst>
          <a:scene3d>
            <a:camera prst="orthographicFront"/>
            <a:lightRig rig="threePt" dir="t"/>
          </a:scene3d>
          <a:sp3d>
            <a:bevelT w="63500"/>
            <a:bevelB w="254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200" dirty="0" err="1" smtClean="0"/>
              <a:t>Libraries</a:t>
            </a:r>
            <a:r>
              <a:rPr lang="fr-FR" sz="2200" dirty="0" smtClean="0"/>
              <a:t> .LIB/DLLS</a:t>
            </a:r>
            <a:endParaRPr lang="fr-FR" sz="2200" dirty="0"/>
          </a:p>
        </p:txBody>
      </p:sp>
      <p:sp>
        <p:nvSpPr>
          <p:cNvPr id="33" name="Rectangle 32"/>
          <p:cNvSpPr/>
          <p:nvPr/>
        </p:nvSpPr>
        <p:spPr>
          <a:xfrm>
            <a:off x="6096000" y="3399629"/>
            <a:ext cx="2436813" cy="835025"/>
          </a:xfrm>
          <a:prstGeom prst="rect">
            <a:avLst/>
          </a:prstGeom>
          <a:solidFill>
            <a:schemeClr val="bg1">
              <a:lumMod val="65000"/>
            </a:schemeClr>
          </a:solidFill>
          <a:effectLst>
            <a:outerShdw blurRad="40000" dist="23000" dir="5400000" rotWithShape="0">
              <a:srgbClr val="000000">
                <a:alpha val="35000"/>
              </a:srgbClr>
            </a:outerShdw>
            <a:softEdge rad="38100"/>
          </a:effectLst>
          <a:scene3d>
            <a:camera prst="orthographicFront"/>
            <a:lightRig rig="threePt" dir="t"/>
          </a:scene3d>
          <a:sp3d>
            <a:bevelT w="63500"/>
            <a:bevelB w="254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200" dirty="0" smtClean="0"/>
              <a:t>Documentations html/</a:t>
            </a:r>
            <a:r>
              <a:rPr lang="fr-FR" sz="2200" dirty="0" err="1" smtClean="0"/>
              <a:t>pdf</a:t>
            </a:r>
            <a:endParaRPr lang="fr-FR" sz="2200" dirty="0"/>
          </a:p>
        </p:txBody>
      </p:sp>
      <p:pic>
        <p:nvPicPr>
          <p:cNvPr id="37" name="Image 36" descr="cmake10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400" y="4234654"/>
            <a:ext cx="3200400" cy="1270000"/>
          </a:xfrm>
          <a:prstGeom prst="rect">
            <a:avLst/>
          </a:prstGeom>
        </p:spPr>
      </p:pic>
      <p:cxnSp>
        <p:nvCxnSpPr>
          <p:cNvPr id="40" name="Connecteur droit 39"/>
          <p:cNvCxnSpPr/>
          <p:nvPr/>
        </p:nvCxnSpPr>
        <p:spPr>
          <a:xfrm rot="5400000" flipH="1" flipV="1">
            <a:off x="2103041" y="3663947"/>
            <a:ext cx="1739107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323850" y="333375"/>
            <a:ext cx="576263" cy="574675"/>
          </a:xfrm>
          <a:prstGeom prst="rect">
            <a:avLst/>
          </a:prstGeom>
          <a:solidFill>
            <a:srgbClr val="F7FD01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323850" y="981075"/>
            <a:ext cx="576263" cy="574675"/>
          </a:xfrm>
          <a:prstGeom prst="rect">
            <a:avLst/>
          </a:prstGeom>
          <a:solidFill>
            <a:srgbClr val="FC0202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971550" y="333375"/>
            <a:ext cx="576263" cy="574675"/>
          </a:xfrm>
          <a:prstGeom prst="rect">
            <a:avLst/>
          </a:prstGeom>
          <a:solidFill>
            <a:srgbClr val="3803FB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1205" name="Rectangle 5"/>
          <p:cNvSpPr>
            <a:spLocks noChangeArrowheads="1"/>
          </p:cNvSpPr>
          <p:nvPr/>
        </p:nvSpPr>
        <p:spPr bwMode="auto">
          <a:xfrm>
            <a:off x="1403350" y="549275"/>
            <a:ext cx="7129463" cy="71438"/>
          </a:xfrm>
          <a:prstGeom prst="rect">
            <a:avLst/>
          </a:prstGeom>
          <a:solidFill>
            <a:srgbClr val="3803FB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1206" name="Rectangle 6"/>
          <p:cNvSpPr>
            <a:spLocks noChangeArrowheads="1"/>
          </p:cNvSpPr>
          <p:nvPr/>
        </p:nvSpPr>
        <p:spPr bwMode="auto">
          <a:xfrm>
            <a:off x="539750" y="1484313"/>
            <a:ext cx="71438" cy="4968875"/>
          </a:xfrm>
          <a:prstGeom prst="rect">
            <a:avLst/>
          </a:prstGeom>
          <a:solidFill>
            <a:srgbClr val="FC0202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1207" name="Rectangle 7"/>
          <p:cNvSpPr>
            <a:spLocks noChangeArrowheads="1"/>
          </p:cNvSpPr>
          <p:nvPr/>
        </p:nvSpPr>
        <p:spPr bwMode="auto">
          <a:xfrm>
            <a:off x="179388" y="6453188"/>
            <a:ext cx="8964612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fr-FR" b="1" dirty="0" smtClean="0"/>
              <a:t> CREATIS                                                                                          Eduardo E. </a:t>
            </a:r>
            <a:r>
              <a:rPr lang="fr-FR" b="1" dirty="0" err="1" smtClean="0"/>
              <a:t>Davila</a:t>
            </a:r>
            <a:r>
              <a:rPr lang="fr-FR" b="1" dirty="0" smtClean="0"/>
              <a:t> S.</a:t>
            </a:r>
            <a:endParaRPr lang="fr-FR" b="1" dirty="0"/>
          </a:p>
        </p:txBody>
      </p:sp>
      <p:sp>
        <p:nvSpPr>
          <p:cNvPr id="51208" name="Text Box 17"/>
          <p:cNvSpPr txBox="1">
            <a:spLocks noChangeArrowheads="1"/>
          </p:cNvSpPr>
          <p:nvPr/>
        </p:nvSpPr>
        <p:spPr bwMode="auto">
          <a:xfrm>
            <a:off x="8532813" y="50800"/>
            <a:ext cx="7937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fr-FR" sz="1400"/>
              <a:t>12/21</a:t>
            </a:r>
          </a:p>
        </p:txBody>
      </p:sp>
      <p:graphicFrame>
        <p:nvGraphicFramePr>
          <p:cNvPr id="18" name="Tableau 17"/>
          <p:cNvGraphicFramePr>
            <a:graphicFrameLocks noGrp="1"/>
          </p:cNvGraphicFramePr>
          <p:nvPr/>
        </p:nvGraphicFramePr>
        <p:xfrm>
          <a:off x="1828800" y="1555750"/>
          <a:ext cx="6096000" cy="417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550545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Windows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Linux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MacOs</a:t>
                      </a:r>
                      <a:endParaRPr lang="fr-FR" dirty="0"/>
                    </a:p>
                  </a:txBody>
                  <a:tcPr/>
                </a:tc>
              </a:tr>
              <a:tr h="550545"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/>
                        <a:t>File C++</a:t>
                      </a:r>
                      <a:endParaRPr lang="fr-FR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 smtClean="0"/>
                        <a:t>File.cxx/File.h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 smtClean="0"/>
                        <a:t>File.cxx/File.h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 smtClean="0"/>
                        <a:t>File.cxx/File.h</a:t>
                      </a:r>
                      <a:endParaRPr lang="fr-FR" dirty="0"/>
                    </a:p>
                  </a:txBody>
                  <a:tcPr/>
                </a:tc>
              </a:tr>
              <a:tr h="550545"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err="1" smtClean="0"/>
                        <a:t>Static</a:t>
                      </a:r>
                      <a:r>
                        <a:rPr lang="fr-FR" b="1" i="0" dirty="0" smtClean="0"/>
                        <a:t> </a:t>
                      </a:r>
                      <a:r>
                        <a:rPr lang="fr-FR" b="1" i="0" dirty="0" err="1" smtClean="0"/>
                        <a:t>library</a:t>
                      </a:r>
                      <a:endParaRPr lang="fr-FR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 smtClean="0"/>
                        <a:t>Module.lib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 smtClean="0"/>
                        <a:t>Module.a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 smtClean="0"/>
                        <a:t>Module.a</a:t>
                      </a:r>
                      <a:endParaRPr lang="fr-FR" dirty="0"/>
                    </a:p>
                  </a:txBody>
                  <a:tcPr/>
                </a:tc>
              </a:tr>
              <a:tr h="550545"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err="1" smtClean="0"/>
                        <a:t>Dynamic</a:t>
                      </a:r>
                      <a:r>
                        <a:rPr lang="fr-FR" b="1" i="0" dirty="0" smtClean="0"/>
                        <a:t> </a:t>
                      </a:r>
                      <a:r>
                        <a:rPr lang="fr-FR" b="1" i="0" dirty="0" err="1" smtClean="0"/>
                        <a:t>library</a:t>
                      </a:r>
                      <a:endParaRPr lang="fr-FR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 smtClean="0"/>
                        <a:t>Module.dll</a:t>
                      </a:r>
                      <a:endParaRPr lang="fr-FR" dirty="0" smtClean="0"/>
                    </a:p>
                    <a:p>
                      <a:pPr algn="ctr"/>
                      <a:r>
                        <a:rPr lang="fr-FR" dirty="0" smtClean="0"/>
                        <a:t>(</a:t>
                      </a:r>
                      <a:r>
                        <a:rPr lang="fr-FR" dirty="0" err="1" smtClean="0"/>
                        <a:t>Module.lib</a:t>
                      </a:r>
                      <a:r>
                        <a:rPr lang="fr-FR" dirty="0" smtClean="0"/>
                        <a:t>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 smtClean="0"/>
                        <a:t>Module.so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 smtClean="0"/>
                        <a:t>Module.dylib</a:t>
                      </a:r>
                      <a:endParaRPr lang="fr-FR" dirty="0"/>
                    </a:p>
                  </a:txBody>
                  <a:tcPr/>
                </a:tc>
              </a:tr>
              <a:tr h="550545"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err="1" smtClean="0"/>
                        <a:t>Executable</a:t>
                      </a:r>
                      <a:r>
                        <a:rPr lang="fr-FR" b="1" i="0" baseline="0" dirty="0" smtClean="0"/>
                        <a:t> file</a:t>
                      </a:r>
                      <a:endParaRPr lang="fr-FR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 smtClean="0"/>
                        <a:t>App.exe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 smtClean="0"/>
                        <a:t>App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 smtClean="0"/>
                        <a:t>App.app</a:t>
                      </a:r>
                      <a:r>
                        <a:rPr lang="fr-FR" dirty="0" smtClean="0"/>
                        <a:t> / </a:t>
                      </a:r>
                      <a:r>
                        <a:rPr lang="fr-FR" dirty="0" err="1" smtClean="0"/>
                        <a:t>App</a:t>
                      </a:r>
                      <a:endParaRPr lang="fr-FR" dirty="0"/>
                    </a:p>
                  </a:txBody>
                  <a:tcPr/>
                </a:tc>
              </a:tr>
              <a:tr h="550545"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/>
                        <a:t>Compiler</a:t>
                      </a:r>
                      <a:endParaRPr lang="fr-FR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Visual C++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 smtClean="0"/>
                        <a:t>gcc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 smtClean="0"/>
                        <a:t>gcc</a:t>
                      </a:r>
                      <a:endParaRPr lang="fr-FR" dirty="0"/>
                    </a:p>
                  </a:txBody>
                  <a:tcPr/>
                </a:tc>
              </a:tr>
              <a:tr h="550545">
                <a:tc>
                  <a:txBody>
                    <a:bodyPr/>
                    <a:lstStyle/>
                    <a:p>
                      <a:pPr algn="ctr"/>
                      <a:r>
                        <a:rPr lang="fr-FR" b="1" i="0" dirty="0" smtClean="0"/>
                        <a:t>Project</a:t>
                      </a:r>
                      <a:endParaRPr lang="fr-FR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 smtClean="0"/>
                        <a:t>sln</a:t>
                      </a:r>
                      <a:r>
                        <a:rPr lang="fr-FR" dirty="0" smtClean="0"/>
                        <a:t> (vc9)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 smtClean="0"/>
                        <a:t>Makefile</a:t>
                      </a:r>
                      <a:endParaRPr lang="fr-FR" dirty="0" smtClean="0"/>
                    </a:p>
                    <a:p>
                      <a:pPr algn="ctr"/>
                      <a:r>
                        <a:rPr lang="fr-FR" dirty="0" err="1" smtClean="0"/>
                        <a:t>CodeBlock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 smtClean="0"/>
                        <a:t>Makefile</a:t>
                      </a:r>
                      <a:endParaRPr lang="fr-FR" dirty="0" smtClean="0"/>
                    </a:p>
                    <a:p>
                      <a:pPr algn="ctr"/>
                      <a:r>
                        <a:rPr lang="fr-FR" dirty="0" err="1" smtClean="0"/>
                        <a:t>XCodeBuilder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323850" y="333375"/>
            <a:ext cx="576263" cy="574675"/>
          </a:xfrm>
          <a:prstGeom prst="rect">
            <a:avLst/>
          </a:prstGeom>
          <a:solidFill>
            <a:srgbClr val="F7FD01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323850" y="981075"/>
            <a:ext cx="576263" cy="574675"/>
          </a:xfrm>
          <a:prstGeom prst="rect">
            <a:avLst/>
          </a:prstGeom>
          <a:solidFill>
            <a:srgbClr val="FC0202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971550" y="333375"/>
            <a:ext cx="576263" cy="574675"/>
          </a:xfrm>
          <a:prstGeom prst="rect">
            <a:avLst/>
          </a:prstGeom>
          <a:solidFill>
            <a:srgbClr val="3803FB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1205" name="Rectangle 5"/>
          <p:cNvSpPr>
            <a:spLocks noChangeArrowheads="1"/>
          </p:cNvSpPr>
          <p:nvPr/>
        </p:nvSpPr>
        <p:spPr bwMode="auto">
          <a:xfrm>
            <a:off x="1403350" y="549275"/>
            <a:ext cx="7129463" cy="71438"/>
          </a:xfrm>
          <a:prstGeom prst="rect">
            <a:avLst/>
          </a:prstGeom>
          <a:solidFill>
            <a:srgbClr val="3803FB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1206" name="Rectangle 6"/>
          <p:cNvSpPr>
            <a:spLocks noChangeArrowheads="1"/>
          </p:cNvSpPr>
          <p:nvPr/>
        </p:nvSpPr>
        <p:spPr bwMode="auto">
          <a:xfrm>
            <a:off x="539750" y="1484313"/>
            <a:ext cx="71438" cy="4968875"/>
          </a:xfrm>
          <a:prstGeom prst="rect">
            <a:avLst/>
          </a:prstGeom>
          <a:solidFill>
            <a:srgbClr val="FC0202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1207" name="Rectangle 7"/>
          <p:cNvSpPr>
            <a:spLocks noChangeArrowheads="1"/>
          </p:cNvSpPr>
          <p:nvPr/>
        </p:nvSpPr>
        <p:spPr bwMode="auto">
          <a:xfrm>
            <a:off x="179388" y="6453188"/>
            <a:ext cx="8964612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fr-FR" b="1" dirty="0" smtClean="0"/>
              <a:t> CREATIS                                                                                          Eduardo E. </a:t>
            </a:r>
            <a:r>
              <a:rPr lang="fr-FR" b="1" dirty="0" err="1" smtClean="0"/>
              <a:t>Davila</a:t>
            </a:r>
            <a:r>
              <a:rPr lang="fr-FR" b="1" dirty="0" smtClean="0"/>
              <a:t> S.</a:t>
            </a:r>
            <a:endParaRPr lang="fr-FR" b="1" dirty="0"/>
          </a:p>
        </p:txBody>
      </p:sp>
      <p:sp>
        <p:nvSpPr>
          <p:cNvPr id="51208" name="Text Box 17"/>
          <p:cNvSpPr txBox="1">
            <a:spLocks noChangeArrowheads="1"/>
          </p:cNvSpPr>
          <p:nvPr/>
        </p:nvSpPr>
        <p:spPr bwMode="auto">
          <a:xfrm>
            <a:off x="8532813" y="50800"/>
            <a:ext cx="7937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fr-FR" sz="1400"/>
              <a:t>12/21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924304" y="3779835"/>
            <a:ext cx="1295400" cy="835025"/>
          </a:xfrm>
          <a:prstGeom prst="rect">
            <a:avLst/>
          </a:prstGeom>
          <a:effectLst>
            <a:outerShdw blurRad="40000" dist="23000" dir="5400000" rotWithShape="0">
              <a:srgbClr val="000000">
                <a:alpha val="35000"/>
              </a:srgbClr>
            </a:outerShdw>
            <a:softEdge rad="38100"/>
          </a:effectLst>
          <a:scene3d>
            <a:camera prst="orthographicFront"/>
            <a:lightRig rig="threePt" dir="t"/>
          </a:scene3d>
          <a:sp3d>
            <a:bevelT w="63500"/>
            <a:bevelB w="254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200" dirty="0" err="1" smtClean="0"/>
              <a:t>App.EXE</a:t>
            </a:r>
            <a:endParaRPr lang="fr-FR" sz="2200" dirty="0" smtClean="0"/>
          </a:p>
          <a:p>
            <a:pPr algn="ctr"/>
            <a:endParaRPr lang="fr-FR" sz="2200" dirty="0"/>
          </a:p>
        </p:txBody>
      </p:sp>
      <p:sp>
        <p:nvSpPr>
          <p:cNvPr id="23" name="Rectangle 22"/>
          <p:cNvSpPr/>
          <p:nvPr/>
        </p:nvSpPr>
        <p:spPr>
          <a:xfrm>
            <a:off x="3276604" y="2179635"/>
            <a:ext cx="1104897" cy="835025"/>
          </a:xfrm>
          <a:prstGeom prst="rect">
            <a:avLst/>
          </a:prstGeom>
          <a:solidFill>
            <a:schemeClr val="accent6">
              <a:lumMod val="75000"/>
            </a:schemeClr>
          </a:solidFill>
          <a:effectLst>
            <a:outerShdw blurRad="40000" dist="23000" dir="5400000" rotWithShape="0">
              <a:srgbClr val="000000">
                <a:alpha val="35000"/>
              </a:srgbClr>
            </a:outerShdw>
            <a:softEdge rad="38100"/>
          </a:effectLst>
          <a:scene3d>
            <a:camera prst="orthographicFront"/>
            <a:lightRig rig="threePt" dir="t"/>
          </a:scene3d>
          <a:sp3d>
            <a:bevelT w="63500"/>
            <a:bevelB w="254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200" dirty="0" err="1" smtClean="0"/>
              <a:t>file.cxx</a:t>
            </a:r>
            <a:endParaRPr lang="fr-FR" sz="2200" dirty="0" smtClean="0"/>
          </a:p>
          <a:p>
            <a:pPr algn="ctr"/>
            <a:endParaRPr lang="fr-FR" sz="2200" dirty="0"/>
          </a:p>
        </p:txBody>
      </p:sp>
      <p:sp>
        <p:nvSpPr>
          <p:cNvPr id="24" name="Rectangle 23"/>
          <p:cNvSpPr/>
          <p:nvPr/>
        </p:nvSpPr>
        <p:spPr>
          <a:xfrm>
            <a:off x="5067307" y="2179635"/>
            <a:ext cx="1295400" cy="835025"/>
          </a:xfrm>
          <a:prstGeom prst="rect">
            <a:avLst/>
          </a:prstGeom>
          <a:solidFill>
            <a:schemeClr val="accent6">
              <a:lumMod val="75000"/>
            </a:schemeClr>
          </a:solidFill>
          <a:effectLst>
            <a:outerShdw blurRad="40000" dist="23000" dir="5400000" rotWithShape="0">
              <a:srgbClr val="000000">
                <a:alpha val="35000"/>
              </a:srgbClr>
            </a:outerShdw>
            <a:softEdge rad="38100"/>
          </a:effectLst>
          <a:scene3d>
            <a:camera prst="orthographicFront"/>
            <a:lightRig rig="threePt" dir="t"/>
          </a:scene3d>
          <a:sp3d>
            <a:bevelT w="63500"/>
            <a:bevelB w="254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200" dirty="0" err="1" smtClean="0"/>
              <a:t>file.h</a:t>
            </a:r>
            <a:endParaRPr lang="fr-FR" sz="2200" dirty="0" smtClean="0"/>
          </a:p>
          <a:p>
            <a:pPr algn="ctr"/>
            <a:endParaRPr lang="fr-FR" sz="2200" dirty="0"/>
          </a:p>
        </p:txBody>
      </p:sp>
      <p:cxnSp>
        <p:nvCxnSpPr>
          <p:cNvPr id="25" name="Connecteur droit avec flèche 24"/>
          <p:cNvCxnSpPr/>
          <p:nvPr/>
        </p:nvCxnSpPr>
        <p:spPr>
          <a:xfrm rot="16200000" flipH="1">
            <a:off x="3846517" y="3248023"/>
            <a:ext cx="460375" cy="304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avec flèche 25"/>
          <p:cNvCxnSpPr/>
          <p:nvPr/>
        </p:nvCxnSpPr>
        <p:spPr>
          <a:xfrm rot="5400000">
            <a:off x="4989516" y="3248021"/>
            <a:ext cx="460375" cy="30480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323850" y="333375"/>
            <a:ext cx="576263" cy="574675"/>
          </a:xfrm>
          <a:prstGeom prst="rect">
            <a:avLst/>
          </a:prstGeom>
          <a:solidFill>
            <a:srgbClr val="F7FD01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323850" y="981075"/>
            <a:ext cx="576263" cy="574675"/>
          </a:xfrm>
          <a:prstGeom prst="rect">
            <a:avLst/>
          </a:prstGeom>
          <a:solidFill>
            <a:srgbClr val="FC0202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971550" y="333375"/>
            <a:ext cx="576263" cy="574675"/>
          </a:xfrm>
          <a:prstGeom prst="rect">
            <a:avLst/>
          </a:prstGeom>
          <a:solidFill>
            <a:srgbClr val="3803FB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1205" name="Rectangle 5"/>
          <p:cNvSpPr>
            <a:spLocks noChangeArrowheads="1"/>
          </p:cNvSpPr>
          <p:nvPr/>
        </p:nvSpPr>
        <p:spPr bwMode="auto">
          <a:xfrm>
            <a:off x="1403350" y="549275"/>
            <a:ext cx="7129463" cy="71438"/>
          </a:xfrm>
          <a:prstGeom prst="rect">
            <a:avLst/>
          </a:prstGeom>
          <a:solidFill>
            <a:srgbClr val="3803FB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1206" name="Rectangle 6"/>
          <p:cNvSpPr>
            <a:spLocks noChangeArrowheads="1"/>
          </p:cNvSpPr>
          <p:nvPr/>
        </p:nvSpPr>
        <p:spPr bwMode="auto">
          <a:xfrm>
            <a:off x="539750" y="1484313"/>
            <a:ext cx="71438" cy="4968875"/>
          </a:xfrm>
          <a:prstGeom prst="rect">
            <a:avLst/>
          </a:prstGeom>
          <a:solidFill>
            <a:srgbClr val="FC0202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1207" name="Rectangle 7"/>
          <p:cNvSpPr>
            <a:spLocks noChangeArrowheads="1"/>
          </p:cNvSpPr>
          <p:nvPr/>
        </p:nvSpPr>
        <p:spPr bwMode="auto">
          <a:xfrm>
            <a:off x="179388" y="6453188"/>
            <a:ext cx="8964612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fr-FR" b="1" dirty="0" smtClean="0"/>
              <a:t> CREATIS                                                                                          Eduardo E. </a:t>
            </a:r>
            <a:r>
              <a:rPr lang="fr-FR" b="1" dirty="0" err="1" smtClean="0"/>
              <a:t>Davila</a:t>
            </a:r>
            <a:r>
              <a:rPr lang="fr-FR" b="1" dirty="0" smtClean="0"/>
              <a:t> S.</a:t>
            </a:r>
            <a:endParaRPr lang="fr-FR" b="1" dirty="0"/>
          </a:p>
        </p:txBody>
      </p:sp>
      <p:sp>
        <p:nvSpPr>
          <p:cNvPr id="51208" name="Text Box 17"/>
          <p:cNvSpPr txBox="1">
            <a:spLocks noChangeArrowheads="1"/>
          </p:cNvSpPr>
          <p:nvPr/>
        </p:nvSpPr>
        <p:spPr bwMode="auto">
          <a:xfrm>
            <a:off x="8532813" y="50800"/>
            <a:ext cx="7937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fr-FR" sz="1400"/>
              <a:t>12/21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828803" y="3779835"/>
            <a:ext cx="1295400" cy="835025"/>
          </a:xfrm>
          <a:prstGeom prst="rect">
            <a:avLst/>
          </a:prstGeom>
          <a:effectLst>
            <a:outerShdw blurRad="40000" dist="23000" dir="5400000" rotWithShape="0">
              <a:srgbClr val="000000">
                <a:alpha val="35000"/>
              </a:srgbClr>
            </a:outerShdw>
            <a:softEdge rad="38100"/>
          </a:effectLst>
          <a:scene3d>
            <a:camera prst="orthographicFront"/>
            <a:lightRig rig="threePt" dir="t"/>
          </a:scene3d>
          <a:sp3d>
            <a:bevelT w="63500"/>
            <a:bevelB w="254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200" dirty="0" err="1" smtClean="0"/>
              <a:t>App.EXE</a:t>
            </a:r>
            <a:endParaRPr lang="fr-FR" sz="2200" dirty="0" smtClean="0"/>
          </a:p>
          <a:p>
            <a:pPr algn="ctr"/>
            <a:endParaRPr lang="fr-FR" sz="2200" dirty="0"/>
          </a:p>
        </p:txBody>
      </p:sp>
      <p:sp>
        <p:nvSpPr>
          <p:cNvPr id="23" name="Rectangle 22"/>
          <p:cNvSpPr/>
          <p:nvPr/>
        </p:nvSpPr>
        <p:spPr>
          <a:xfrm>
            <a:off x="1181103" y="2179635"/>
            <a:ext cx="1104897" cy="835025"/>
          </a:xfrm>
          <a:prstGeom prst="rect">
            <a:avLst/>
          </a:prstGeom>
          <a:solidFill>
            <a:schemeClr val="accent6">
              <a:lumMod val="75000"/>
            </a:schemeClr>
          </a:solidFill>
          <a:effectLst>
            <a:outerShdw blurRad="40000" dist="23000" dir="5400000" rotWithShape="0">
              <a:srgbClr val="000000">
                <a:alpha val="35000"/>
              </a:srgbClr>
            </a:outerShdw>
            <a:softEdge rad="38100"/>
          </a:effectLst>
          <a:scene3d>
            <a:camera prst="orthographicFront"/>
            <a:lightRig rig="threePt" dir="t"/>
          </a:scene3d>
          <a:sp3d>
            <a:bevelT w="63500"/>
            <a:bevelB w="254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200" dirty="0" err="1" smtClean="0"/>
              <a:t>main.cxx</a:t>
            </a:r>
            <a:endParaRPr lang="fr-FR" sz="2200" dirty="0" smtClean="0"/>
          </a:p>
          <a:p>
            <a:pPr algn="ctr"/>
            <a:endParaRPr lang="fr-FR" sz="2200" dirty="0"/>
          </a:p>
        </p:txBody>
      </p:sp>
      <p:sp>
        <p:nvSpPr>
          <p:cNvPr id="24" name="Rectangle 23"/>
          <p:cNvSpPr/>
          <p:nvPr/>
        </p:nvSpPr>
        <p:spPr>
          <a:xfrm>
            <a:off x="2971806" y="2179635"/>
            <a:ext cx="1295400" cy="835025"/>
          </a:xfrm>
          <a:prstGeom prst="rect">
            <a:avLst/>
          </a:prstGeom>
          <a:solidFill>
            <a:schemeClr val="accent6">
              <a:lumMod val="75000"/>
            </a:schemeClr>
          </a:solidFill>
          <a:effectLst>
            <a:outerShdw blurRad="40000" dist="23000" dir="5400000" rotWithShape="0">
              <a:srgbClr val="000000">
                <a:alpha val="35000"/>
              </a:srgbClr>
            </a:outerShdw>
            <a:softEdge rad="38100"/>
          </a:effectLst>
          <a:scene3d>
            <a:camera prst="orthographicFront"/>
            <a:lightRig rig="threePt" dir="t"/>
          </a:scene3d>
          <a:sp3d>
            <a:bevelT w="63500"/>
            <a:bevelB w="254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200" dirty="0" err="1" smtClean="0"/>
              <a:t>main.h</a:t>
            </a:r>
            <a:endParaRPr lang="fr-FR" sz="2200" dirty="0" smtClean="0"/>
          </a:p>
          <a:p>
            <a:pPr algn="ctr"/>
            <a:endParaRPr lang="fr-FR" sz="2200" dirty="0"/>
          </a:p>
        </p:txBody>
      </p:sp>
      <p:cxnSp>
        <p:nvCxnSpPr>
          <p:cNvPr id="25" name="Connecteur droit avec flèche 24"/>
          <p:cNvCxnSpPr/>
          <p:nvPr/>
        </p:nvCxnSpPr>
        <p:spPr>
          <a:xfrm rot="16200000" flipH="1">
            <a:off x="1751016" y="3248023"/>
            <a:ext cx="460375" cy="304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avec flèche 25"/>
          <p:cNvCxnSpPr/>
          <p:nvPr/>
        </p:nvCxnSpPr>
        <p:spPr>
          <a:xfrm rot="5400000">
            <a:off x="2894015" y="3248021"/>
            <a:ext cx="460375" cy="30480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6093622" y="2371723"/>
            <a:ext cx="1677987" cy="835025"/>
          </a:xfrm>
          <a:prstGeom prst="rect">
            <a:avLst/>
          </a:prstGeom>
          <a:effectLst>
            <a:outerShdw blurRad="40000" dist="23000" dir="5400000" rotWithShape="0">
              <a:srgbClr val="000000">
                <a:alpha val="35000"/>
              </a:srgbClr>
            </a:outerShdw>
            <a:softEdge rad="38100"/>
          </a:effectLst>
          <a:scene3d>
            <a:camera prst="orthographicFront"/>
            <a:lightRig rig="threePt" dir="t"/>
          </a:scene3d>
          <a:sp3d>
            <a:bevelT w="63500"/>
            <a:bevelB w="254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200" dirty="0" err="1" smtClean="0"/>
              <a:t>module.lib</a:t>
            </a:r>
            <a:endParaRPr lang="fr-FR" sz="2200" dirty="0" smtClean="0"/>
          </a:p>
          <a:p>
            <a:pPr algn="ctr"/>
            <a:endParaRPr lang="fr-FR" sz="2200" dirty="0"/>
          </a:p>
        </p:txBody>
      </p:sp>
      <p:sp>
        <p:nvSpPr>
          <p:cNvPr id="31" name="Rectangle 30"/>
          <p:cNvSpPr/>
          <p:nvPr/>
        </p:nvSpPr>
        <p:spPr>
          <a:xfrm>
            <a:off x="5140326" y="981868"/>
            <a:ext cx="1677987" cy="835025"/>
          </a:xfrm>
          <a:prstGeom prst="rect">
            <a:avLst/>
          </a:prstGeom>
          <a:solidFill>
            <a:schemeClr val="accent6">
              <a:lumMod val="75000"/>
            </a:schemeClr>
          </a:solidFill>
          <a:effectLst>
            <a:outerShdw blurRad="40000" dist="23000" dir="5400000" rotWithShape="0">
              <a:srgbClr val="000000">
                <a:alpha val="35000"/>
              </a:srgbClr>
            </a:outerShdw>
            <a:softEdge rad="38100"/>
          </a:effectLst>
          <a:scene3d>
            <a:camera prst="orthographicFront"/>
            <a:lightRig rig="threePt" dir="t"/>
          </a:scene3d>
          <a:sp3d>
            <a:bevelT w="63500"/>
            <a:bevelB w="254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200" dirty="0" err="1" smtClean="0"/>
              <a:t>module.cxx</a:t>
            </a:r>
            <a:endParaRPr lang="fr-FR" sz="2200" dirty="0" smtClean="0"/>
          </a:p>
          <a:p>
            <a:pPr algn="ctr"/>
            <a:endParaRPr lang="fr-FR" sz="2200" dirty="0"/>
          </a:p>
        </p:txBody>
      </p:sp>
      <p:sp>
        <p:nvSpPr>
          <p:cNvPr id="32" name="Rectangle 31"/>
          <p:cNvSpPr/>
          <p:nvPr/>
        </p:nvSpPr>
        <p:spPr>
          <a:xfrm>
            <a:off x="7083427" y="981075"/>
            <a:ext cx="1447801" cy="835025"/>
          </a:xfrm>
          <a:prstGeom prst="rect">
            <a:avLst/>
          </a:prstGeom>
          <a:solidFill>
            <a:schemeClr val="accent6">
              <a:lumMod val="75000"/>
            </a:schemeClr>
          </a:solidFill>
          <a:effectLst>
            <a:outerShdw blurRad="40000" dist="23000" dir="5400000" rotWithShape="0">
              <a:srgbClr val="000000">
                <a:alpha val="35000"/>
              </a:srgbClr>
            </a:outerShdw>
            <a:softEdge rad="38100"/>
          </a:effectLst>
          <a:scene3d>
            <a:camera prst="orthographicFront"/>
            <a:lightRig rig="threePt" dir="t"/>
          </a:scene3d>
          <a:sp3d>
            <a:bevelT w="63500"/>
            <a:bevelB w="254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200" dirty="0" err="1" smtClean="0"/>
              <a:t>module.h</a:t>
            </a:r>
            <a:endParaRPr lang="fr-FR" sz="2200" dirty="0" smtClean="0"/>
          </a:p>
          <a:p>
            <a:pPr algn="ctr"/>
            <a:endParaRPr lang="fr-FR" sz="2200" dirty="0"/>
          </a:p>
        </p:txBody>
      </p:sp>
      <p:cxnSp>
        <p:nvCxnSpPr>
          <p:cNvPr id="33" name="Connecteur droit avec flèche 32"/>
          <p:cNvCxnSpPr/>
          <p:nvPr/>
        </p:nvCxnSpPr>
        <p:spPr>
          <a:xfrm rot="16200000" flipH="1">
            <a:off x="6015835" y="1894680"/>
            <a:ext cx="460375" cy="304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avec flèche 33"/>
          <p:cNvCxnSpPr/>
          <p:nvPr/>
        </p:nvCxnSpPr>
        <p:spPr>
          <a:xfrm rot="5400000">
            <a:off x="7158834" y="1894679"/>
            <a:ext cx="460375" cy="30480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/>
          <p:cNvCxnSpPr/>
          <p:nvPr/>
        </p:nvCxnSpPr>
        <p:spPr>
          <a:xfrm rot="5400000">
            <a:off x="2128837" y="3500438"/>
            <a:ext cx="5038728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5140327" y="5173662"/>
            <a:ext cx="1677987" cy="835025"/>
          </a:xfrm>
          <a:prstGeom prst="rect">
            <a:avLst/>
          </a:prstGeom>
          <a:effectLst>
            <a:outerShdw blurRad="40000" dist="23000" dir="5400000" rotWithShape="0">
              <a:srgbClr val="000000">
                <a:alpha val="35000"/>
              </a:srgbClr>
            </a:outerShdw>
            <a:softEdge rad="38100"/>
          </a:effectLst>
          <a:scene3d>
            <a:camera prst="orthographicFront"/>
            <a:lightRig rig="threePt" dir="t"/>
          </a:scene3d>
          <a:sp3d>
            <a:bevelT w="63500"/>
            <a:bevelB w="254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200" dirty="0" err="1" smtClean="0"/>
              <a:t>module.lib</a:t>
            </a:r>
            <a:endParaRPr lang="fr-FR" sz="2200" dirty="0" smtClean="0"/>
          </a:p>
          <a:p>
            <a:pPr algn="ctr"/>
            <a:endParaRPr lang="fr-FR" sz="2200" dirty="0"/>
          </a:p>
        </p:txBody>
      </p:sp>
      <p:sp>
        <p:nvSpPr>
          <p:cNvPr id="40" name="Rectangle 39"/>
          <p:cNvSpPr/>
          <p:nvPr/>
        </p:nvSpPr>
        <p:spPr>
          <a:xfrm>
            <a:off x="5292728" y="3729037"/>
            <a:ext cx="1295400" cy="835025"/>
          </a:xfrm>
          <a:prstGeom prst="rect">
            <a:avLst/>
          </a:prstGeom>
          <a:solidFill>
            <a:schemeClr val="accent6">
              <a:lumMod val="75000"/>
            </a:schemeClr>
          </a:solidFill>
          <a:effectLst>
            <a:outerShdw blurRad="40000" dist="23000" dir="5400000" rotWithShape="0">
              <a:srgbClr val="000000">
                <a:alpha val="35000"/>
              </a:srgbClr>
            </a:outerShdw>
            <a:softEdge rad="38100"/>
          </a:effectLst>
          <a:scene3d>
            <a:camera prst="orthographicFront"/>
            <a:lightRig rig="threePt" dir="t"/>
          </a:scene3d>
          <a:sp3d>
            <a:bevelT w="63500"/>
            <a:bevelB w="254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200" dirty="0" err="1" smtClean="0"/>
              <a:t>file.cxx</a:t>
            </a:r>
            <a:endParaRPr lang="fr-FR" sz="2200" dirty="0" smtClean="0"/>
          </a:p>
          <a:p>
            <a:pPr algn="ctr"/>
            <a:endParaRPr lang="fr-FR" sz="2200" dirty="0"/>
          </a:p>
        </p:txBody>
      </p:sp>
      <p:sp>
        <p:nvSpPr>
          <p:cNvPr id="41" name="Rectangle 40"/>
          <p:cNvSpPr/>
          <p:nvPr/>
        </p:nvSpPr>
        <p:spPr>
          <a:xfrm>
            <a:off x="7083427" y="3729037"/>
            <a:ext cx="1295400" cy="835025"/>
          </a:xfrm>
          <a:prstGeom prst="rect">
            <a:avLst/>
          </a:prstGeom>
          <a:solidFill>
            <a:schemeClr val="accent6">
              <a:lumMod val="75000"/>
            </a:schemeClr>
          </a:solidFill>
          <a:effectLst>
            <a:outerShdw blurRad="40000" dist="23000" dir="5400000" rotWithShape="0">
              <a:srgbClr val="000000">
                <a:alpha val="35000"/>
              </a:srgbClr>
            </a:outerShdw>
            <a:softEdge rad="38100"/>
          </a:effectLst>
          <a:scene3d>
            <a:camera prst="orthographicFront"/>
            <a:lightRig rig="threePt" dir="t"/>
          </a:scene3d>
          <a:sp3d>
            <a:bevelT w="63500"/>
            <a:bevelB w="254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200" dirty="0" err="1" smtClean="0"/>
              <a:t>file.h</a:t>
            </a:r>
            <a:endParaRPr lang="fr-FR" sz="2200" dirty="0" smtClean="0"/>
          </a:p>
          <a:p>
            <a:pPr algn="ctr"/>
            <a:endParaRPr lang="fr-FR" sz="2200" dirty="0"/>
          </a:p>
        </p:txBody>
      </p:sp>
      <p:cxnSp>
        <p:nvCxnSpPr>
          <p:cNvPr id="42" name="Connecteur droit avec flèche 41"/>
          <p:cNvCxnSpPr/>
          <p:nvPr/>
        </p:nvCxnSpPr>
        <p:spPr>
          <a:xfrm rot="16200000" flipH="1">
            <a:off x="5862641" y="4641849"/>
            <a:ext cx="460375" cy="304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avec flèche 42"/>
          <p:cNvCxnSpPr/>
          <p:nvPr/>
        </p:nvCxnSpPr>
        <p:spPr>
          <a:xfrm rot="5400000">
            <a:off x="7158834" y="4641849"/>
            <a:ext cx="460375" cy="30480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6818314" y="5185571"/>
            <a:ext cx="1677987" cy="835025"/>
          </a:xfrm>
          <a:prstGeom prst="rect">
            <a:avLst/>
          </a:prstGeom>
          <a:effectLst>
            <a:outerShdw blurRad="40000" dist="23000" dir="5400000" rotWithShape="0">
              <a:srgbClr val="000000">
                <a:alpha val="35000"/>
              </a:srgbClr>
            </a:outerShdw>
            <a:softEdge rad="38100"/>
          </a:effectLst>
          <a:scene3d>
            <a:camera prst="orthographicFront"/>
            <a:lightRig rig="threePt" dir="t"/>
          </a:scene3d>
          <a:sp3d>
            <a:bevelT w="63500"/>
            <a:bevelB w="254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200" dirty="0" err="1" smtClean="0"/>
              <a:t>module.dll</a:t>
            </a:r>
            <a:endParaRPr lang="fr-FR" sz="2200" dirty="0" smtClean="0"/>
          </a:p>
          <a:p>
            <a:pPr algn="ctr"/>
            <a:endParaRPr lang="fr-FR" sz="2200" dirty="0"/>
          </a:p>
        </p:txBody>
      </p:sp>
      <p:cxnSp>
        <p:nvCxnSpPr>
          <p:cNvPr id="46" name="Connecteur droit 45"/>
          <p:cNvCxnSpPr/>
          <p:nvPr/>
        </p:nvCxnSpPr>
        <p:spPr>
          <a:xfrm>
            <a:off x="4647407" y="3429000"/>
            <a:ext cx="4115593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ZoneTexte 48"/>
          <p:cNvSpPr txBox="1"/>
          <p:nvPr/>
        </p:nvSpPr>
        <p:spPr>
          <a:xfrm>
            <a:off x="2329932" y="1484313"/>
            <a:ext cx="39265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1</a:t>
            </a:r>
          </a:p>
        </p:txBody>
      </p:sp>
      <p:sp>
        <p:nvSpPr>
          <p:cNvPr id="50" name="ZoneTexte 49"/>
          <p:cNvSpPr txBox="1"/>
          <p:nvPr/>
        </p:nvSpPr>
        <p:spPr>
          <a:xfrm>
            <a:off x="4747671" y="2429884"/>
            <a:ext cx="39265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2</a:t>
            </a:r>
          </a:p>
        </p:txBody>
      </p:sp>
      <p:sp>
        <p:nvSpPr>
          <p:cNvPr id="51" name="ZoneTexte 50"/>
          <p:cNvSpPr txBox="1"/>
          <p:nvPr/>
        </p:nvSpPr>
        <p:spPr>
          <a:xfrm>
            <a:off x="4747671" y="3729037"/>
            <a:ext cx="39265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 smtClean="0"/>
              <a:t>3</a:t>
            </a:r>
            <a:endParaRPr lang="fr-F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323850" y="333375"/>
            <a:ext cx="576263" cy="574675"/>
          </a:xfrm>
          <a:prstGeom prst="rect">
            <a:avLst/>
          </a:prstGeom>
          <a:solidFill>
            <a:srgbClr val="F7FD01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323850" y="981075"/>
            <a:ext cx="576263" cy="574675"/>
          </a:xfrm>
          <a:prstGeom prst="rect">
            <a:avLst/>
          </a:prstGeom>
          <a:solidFill>
            <a:srgbClr val="FC0202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971550" y="333375"/>
            <a:ext cx="576263" cy="574675"/>
          </a:xfrm>
          <a:prstGeom prst="rect">
            <a:avLst/>
          </a:prstGeom>
          <a:solidFill>
            <a:srgbClr val="3803FB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1205" name="Rectangle 5"/>
          <p:cNvSpPr>
            <a:spLocks noChangeArrowheads="1"/>
          </p:cNvSpPr>
          <p:nvPr/>
        </p:nvSpPr>
        <p:spPr bwMode="auto">
          <a:xfrm>
            <a:off x="1403350" y="549275"/>
            <a:ext cx="7129463" cy="71438"/>
          </a:xfrm>
          <a:prstGeom prst="rect">
            <a:avLst/>
          </a:prstGeom>
          <a:solidFill>
            <a:srgbClr val="3803FB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1206" name="Rectangle 6"/>
          <p:cNvSpPr>
            <a:spLocks noChangeArrowheads="1"/>
          </p:cNvSpPr>
          <p:nvPr/>
        </p:nvSpPr>
        <p:spPr bwMode="auto">
          <a:xfrm>
            <a:off x="539750" y="1484313"/>
            <a:ext cx="71438" cy="4968875"/>
          </a:xfrm>
          <a:prstGeom prst="rect">
            <a:avLst/>
          </a:prstGeom>
          <a:solidFill>
            <a:srgbClr val="FC0202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1207" name="Rectangle 7"/>
          <p:cNvSpPr>
            <a:spLocks noChangeArrowheads="1"/>
          </p:cNvSpPr>
          <p:nvPr/>
        </p:nvSpPr>
        <p:spPr bwMode="auto">
          <a:xfrm>
            <a:off x="179388" y="6453188"/>
            <a:ext cx="8964612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fr-FR" b="1" dirty="0" smtClean="0"/>
              <a:t> CREATIS                                                                                          Eduardo E. </a:t>
            </a:r>
            <a:r>
              <a:rPr lang="fr-FR" b="1" dirty="0" err="1" smtClean="0"/>
              <a:t>Davila</a:t>
            </a:r>
            <a:r>
              <a:rPr lang="fr-FR" b="1" dirty="0" smtClean="0"/>
              <a:t> S.</a:t>
            </a:r>
            <a:endParaRPr lang="fr-FR" b="1" dirty="0"/>
          </a:p>
        </p:txBody>
      </p:sp>
      <p:sp>
        <p:nvSpPr>
          <p:cNvPr id="51208" name="Text Box 17"/>
          <p:cNvSpPr txBox="1">
            <a:spLocks noChangeArrowheads="1"/>
          </p:cNvSpPr>
          <p:nvPr/>
        </p:nvSpPr>
        <p:spPr bwMode="auto">
          <a:xfrm>
            <a:off x="8532813" y="50800"/>
            <a:ext cx="7937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fr-FR" sz="1400"/>
              <a:t>12/21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103544" y="4225421"/>
            <a:ext cx="1295400" cy="835025"/>
          </a:xfrm>
          <a:prstGeom prst="rect">
            <a:avLst/>
          </a:prstGeom>
          <a:effectLst>
            <a:outerShdw blurRad="40000" dist="23000" dir="5400000" rotWithShape="0">
              <a:srgbClr val="000000">
                <a:alpha val="35000"/>
              </a:srgbClr>
            </a:outerShdw>
            <a:softEdge rad="38100"/>
          </a:effectLst>
          <a:scene3d>
            <a:camera prst="orthographicFront"/>
            <a:lightRig rig="threePt" dir="t"/>
          </a:scene3d>
          <a:sp3d>
            <a:bevelT w="63500"/>
            <a:bevelB w="254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200" dirty="0" err="1" smtClean="0"/>
              <a:t>App.EXE</a:t>
            </a:r>
            <a:endParaRPr lang="fr-FR" sz="2200" dirty="0" smtClean="0"/>
          </a:p>
          <a:p>
            <a:pPr algn="ctr"/>
            <a:endParaRPr lang="fr-FR" sz="2200" dirty="0"/>
          </a:p>
        </p:txBody>
      </p:sp>
      <p:sp>
        <p:nvSpPr>
          <p:cNvPr id="23" name="Rectangle 22"/>
          <p:cNvSpPr/>
          <p:nvPr/>
        </p:nvSpPr>
        <p:spPr>
          <a:xfrm>
            <a:off x="1455844" y="1895767"/>
            <a:ext cx="1295400" cy="835025"/>
          </a:xfrm>
          <a:prstGeom prst="rect">
            <a:avLst/>
          </a:prstGeom>
          <a:solidFill>
            <a:schemeClr val="accent6">
              <a:lumMod val="75000"/>
            </a:schemeClr>
          </a:solidFill>
          <a:effectLst>
            <a:outerShdw blurRad="40000" dist="23000" dir="5400000" rotWithShape="0">
              <a:srgbClr val="000000">
                <a:alpha val="35000"/>
              </a:srgbClr>
            </a:outerShdw>
            <a:softEdge rad="38100"/>
          </a:effectLst>
          <a:scene3d>
            <a:camera prst="orthographicFront"/>
            <a:lightRig rig="threePt" dir="t"/>
          </a:scene3d>
          <a:sp3d>
            <a:bevelT w="63500"/>
            <a:bevelB w="254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200" dirty="0" err="1" smtClean="0"/>
              <a:t>file.cxx</a:t>
            </a:r>
            <a:endParaRPr lang="fr-FR" sz="2200" dirty="0" smtClean="0"/>
          </a:p>
          <a:p>
            <a:pPr algn="ctr"/>
            <a:endParaRPr lang="fr-FR" sz="2200" dirty="0"/>
          </a:p>
        </p:txBody>
      </p:sp>
      <p:sp>
        <p:nvSpPr>
          <p:cNvPr id="24" name="Rectangle 23"/>
          <p:cNvSpPr/>
          <p:nvPr/>
        </p:nvSpPr>
        <p:spPr>
          <a:xfrm>
            <a:off x="1455844" y="2730792"/>
            <a:ext cx="1295400" cy="835025"/>
          </a:xfrm>
          <a:prstGeom prst="rect">
            <a:avLst/>
          </a:prstGeom>
          <a:solidFill>
            <a:schemeClr val="accent6">
              <a:lumMod val="75000"/>
            </a:schemeClr>
          </a:solidFill>
          <a:effectLst>
            <a:outerShdw blurRad="40000" dist="23000" dir="5400000" rotWithShape="0">
              <a:srgbClr val="000000">
                <a:alpha val="35000"/>
              </a:srgbClr>
            </a:outerShdw>
            <a:softEdge rad="38100"/>
          </a:effectLst>
          <a:scene3d>
            <a:camera prst="orthographicFront"/>
            <a:lightRig rig="threePt" dir="t"/>
          </a:scene3d>
          <a:sp3d>
            <a:bevelT w="63500"/>
            <a:bevelB w="254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200" dirty="0" err="1" smtClean="0"/>
              <a:t>file.h</a:t>
            </a:r>
            <a:endParaRPr lang="fr-FR" sz="2200" dirty="0" smtClean="0"/>
          </a:p>
          <a:p>
            <a:pPr algn="ctr"/>
            <a:endParaRPr lang="fr-FR" sz="2200" dirty="0"/>
          </a:p>
        </p:txBody>
      </p:sp>
      <p:cxnSp>
        <p:nvCxnSpPr>
          <p:cNvPr id="25" name="Connecteur droit avec flèche 24"/>
          <p:cNvCxnSpPr/>
          <p:nvPr/>
        </p:nvCxnSpPr>
        <p:spPr>
          <a:xfrm rot="16200000" flipH="1">
            <a:off x="2019807" y="3687657"/>
            <a:ext cx="510379" cy="26669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avec flèche 25"/>
          <p:cNvCxnSpPr/>
          <p:nvPr/>
        </p:nvCxnSpPr>
        <p:spPr>
          <a:xfrm rot="10800000" flipV="1">
            <a:off x="3398944" y="3565817"/>
            <a:ext cx="914404" cy="6596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3924298" y="2730790"/>
            <a:ext cx="1677987" cy="835025"/>
          </a:xfrm>
          <a:prstGeom prst="rect">
            <a:avLst/>
          </a:prstGeom>
          <a:effectLst>
            <a:outerShdw blurRad="40000" dist="23000" dir="5400000" rotWithShape="0">
              <a:srgbClr val="000000">
                <a:alpha val="35000"/>
              </a:srgbClr>
            </a:outerShdw>
            <a:softEdge rad="38100"/>
          </a:effectLst>
          <a:scene3d>
            <a:camera prst="orthographicFront"/>
            <a:lightRig rig="threePt" dir="t"/>
          </a:scene3d>
          <a:sp3d>
            <a:bevelT w="63500"/>
            <a:bevelB w="254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200" dirty="0" err="1" smtClean="0"/>
              <a:t>module.lib</a:t>
            </a:r>
            <a:endParaRPr lang="fr-FR" sz="2200" dirty="0" smtClean="0"/>
          </a:p>
          <a:p>
            <a:pPr algn="ctr"/>
            <a:endParaRPr lang="fr-FR" sz="2200" dirty="0"/>
          </a:p>
        </p:txBody>
      </p:sp>
      <p:sp>
        <p:nvSpPr>
          <p:cNvPr id="41" name="Rectangle 40"/>
          <p:cNvSpPr/>
          <p:nvPr/>
        </p:nvSpPr>
        <p:spPr>
          <a:xfrm>
            <a:off x="3924297" y="1895765"/>
            <a:ext cx="1677987" cy="835025"/>
          </a:xfrm>
          <a:prstGeom prst="rect">
            <a:avLst/>
          </a:prstGeom>
          <a:solidFill>
            <a:schemeClr val="accent6">
              <a:lumMod val="75000"/>
            </a:schemeClr>
          </a:solidFill>
          <a:effectLst>
            <a:outerShdw blurRad="40000" dist="23000" dir="5400000" rotWithShape="0">
              <a:srgbClr val="000000">
                <a:alpha val="35000"/>
              </a:srgbClr>
            </a:outerShdw>
            <a:softEdge rad="38100"/>
          </a:effectLst>
          <a:scene3d>
            <a:camera prst="orthographicFront"/>
            <a:lightRig rig="threePt" dir="t"/>
          </a:scene3d>
          <a:sp3d>
            <a:bevelT w="63500"/>
            <a:bevelB w="254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200" dirty="0" err="1" smtClean="0"/>
              <a:t>module.h</a:t>
            </a:r>
            <a:endParaRPr lang="fr-FR" sz="2200" dirty="0" smtClean="0"/>
          </a:p>
          <a:p>
            <a:pPr algn="ctr"/>
            <a:endParaRPr lang="fr-FR" sz="2200" dirty="0"/>
          </a:p>
        </p:txBody>
      </p:sp>
      <p:sp>
        <p:nvSpPr>
          <p:cNvPr id="45" name="Rectangle 44"/>
          <p:cNvSpPr/>
          <p:nvPr/>
        </p:nvSpPr>
        <p:spPr>
          <a:xfrm>
            <a:off x="3924298" y="4225421"/>
            <a:ext cx="1677987" cy="835025"/>
          </a:xfrm>
          <a:prstGeom prst="rect">
            <a:avLst/>
          </a:prstGeom>
          <a:effectLst>
            <a:outerShdw blurRad="40000" dist="23000" dir="5400000" rotWithShape="0">
              <a:srgbClr val="000000">
                <a:alpha val="35000"/>
              </a:srgbClr>
            </a:outerShdw>
            <a:softEdge rad="38100"/>
          </a:effectLst>
          <a:scene3d>
            <a:camera prst="orthographicFront"/>
            <a:lightRig rig="threePt" dir="t"/>
          </a:scene3d>
          <a:sp3d>
            <a:bevelT w="63500"/>
            <a:bevelB w="254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200" dirty="0" err="1" smtClean="0"/>
              <a:t>module.dll</a:t>
            </a:r>
            <a:endParaRPr lang="fr-FR" sz="2200" dirty="0" smtClean="0"/>
          </a:p>
          <a:p>
            <a:pPr algn="ctr"/>
            <a:endParaRPr lang="fr-FR" sz="2200" dirty="0"/>
          </a:p>
        </p:txBody>
      </p:sp>
      <p:sp>
        <p:nvSpPr>
          <p:cNvPr id="27" name="ZoneTexte 26"/>
          <p:cNvSpPr txBox="1"/>
          <p:nvPr/>
        </p:nvSpPr>
        <p:spPr>
          <a:xfrm>
            <a:off x="3535249" y="4362455"/>
            <a:ext cx="38904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+</a:t>
            </a:r>
          </a:p>
        </p:txBody>
      </p:sp>
      <p:sp>
        <p:nvSpPr>
          <p:cNvPr id="32" name="Bulle ronde 31"/>
          <p:cNvSpPr/>
          <p:nvPr/>
        </p:nvSpPr>
        <p:spPr>
          <a:xfrm>
            <a:off x="6019800" y="1484313"/>
            <a:ext cx="2133600" cy="2591882"/>
          </a:xfrm>
          <a:prstGeom prst="wedgeEllipseCallout">
            <a:avLst>
              <a:gd name="adj1" fmla="val -65391"/>
              <a:gd name="adj2" fmla="val 26056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/>
              <a:t>Ex. </a:t>
            </a:r>
            <a:r>
              <a:rPr lang="fr-FR" sz="2800" dirty="0" err="1" smtClean="0"/>
              <a:t>vtk</a:t>
            </a:r>
            <a:r>
              <a:rPr lang="fr-FR" sz="2800" dirty="0" smtClean="0"/>
              <a:t>, </a:t>
            </a:r>
            <a:r>
              <a:rPr lang="fr-FR" sz="2800" dirty="0" err="1" smtClean="0"/>
              <a:t>itk</a:t>
            </a:r>
            <a:r>
              <a:rPr lang="fr-FR" sz="2800" dirty="0" smtClean="0"/>
              <a:t>, </a:t>
            </a:r>
            <a:r>
              <a:rPr lang="fr-FR" sz="2800" dirty="0" err="1" smtClean="0"/>
              <a:t>wx</a:t>
            </a:r>
            <a:r>
              <a:rPr lang="fr-FR" sz="2800" dirty="0" smtClean="0"/>
              <a:t>, </a:t>
            </a:r>
            <a:r>
              <a:rPr lang="fr-FR" sz="2800" dirty="0" err="1" smtClean="0"/>
              <a:t>qt</a:t>
            </a:r>
            <a:endParaRPr lang="fr-F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323850" y="333375"/>
            <a:ext cx="576263" cy="574675"/>
          </a:xfrm>
          <a:prstGeom prst="rect">
            <a:avLst/>
          </a:prstGeom>
          <a:solidFill>
            <a:srgbClr val="F7FD01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323850" y="981075"/>
            <a:ext cx="576263" cy="574675"/>
          </a:xfrm>
          <a:prstGeom prst="rect">
            <a:avLst/>
          </a:prstGeom>
          <a:solidFill>
            <a:srgbClr val="FC0202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971550" y="333375"/>
            <a:ext cx="576263" cy="574675"/>
          </a:xfrm>
          <a:prstGeom prst="rect">
            <a:avLst/>
          </a:prstGeom>
          <a:solidFill>
            <a:srgbClr val="3803FB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1205" name="Rectangle 5"/>
          <p:cNvSpPr>
            <a:spLocks noChangeArrowheads="1"/>
          </p:cNvSpPr>
          <p:nvPr/>
        </p:nvSpPr>
        <p:spPr bwMode="auto">
          <a:xfrm>
            <a:off x="1403350" y="549275"/>
            <a:ext cx="7129463" cy="71438"/>
          </a:xfrm>
          <a:prstGeom prst="rect">
            <a:avLst/>
          </a:prstGeom>
          <a:solidFill>
            <a:srgbClr val="3803FB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1206" name="Rectangle 6"/>
          <p:cNvSpPr>
            <a:spLocks noChangeArrowheads="1"/>
          </p:cNvSpPr>
          <p:nvPr/>
        </p:nvSpPr>
        <p:spPr bwMode="auto">
          <a:xfrm>
            <a:off x="539750" y="1484313"/>
            <a:ext cx="71438" cy="4968875"/>
          </a:xfrm>
          <a:prstGeom prst="rect">
            <a:avLst/>
          </a:prstGeom>
          <a:solidFill>
            <a:srgbClr val="FC0202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1207" name="Rectangle 7"/>
          <p:cNvSpPr>
            <a:spLocks noChangeArrowheads="1"/>
          </p:cNvSpPr>
          <p:nvPr/>
        </p:nvSpPr>
        <p:spPr bwMode="auto">
          <a:xfrm>
            <a:off x="179388" y="6453188"/>
            <a:ext cx="8964612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fr-FR" b="1" dirty="0" smtClean="0"/>
              <a:t> CREATIS                                                                                          Eduardo E. </a:t>
            </a:r>
            <a:r>
              <a:rPr lang="fr-FR" b="1" dirty="0" err="1" smtClean="0"/>
              <a:t>Davila</a:t>
            </a:r>
            <a:r>
              <a:rPr lang="fr-FR" b="1" dirty="0" smtClean="0"/>
              <a:t> S.</a:t>
            </a:r>
            <a:endParaRPr lang="fr-FR" b="1" dirty="0"/>
          </a:p>
        </p:txBody>
      </p:sp>
      <p:sp>
        <p:nvSpPr>
          <p:cNvPr id="51208" name="Text Box 17"/>
          <p:cNvSpPr txBox="1">
            <a:spLocks noChangeArrowheads="1"/>
          </p:cNvSpPr>
          <p:nvPr/>
        </p:nvSpPr>
        <p:spPr bwMode="auto">
          <a:xfrm>
            <a:off x="8532813" y="50800"/>
            <a:ext cx="7937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fr-FR" sz="1400"/>
              <a:t>12/21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438403" y="3889375"/>
            <a:ext cx="4457700" cy="835025"/>
          </a:xfrm>
          <a:prstGeom prst="rect">
            <a:avLst/>
          </a:prstGeom>
          <a:effectLst>
            <a:outerShdw blurRad="40000" dist="23000" dir="5400000" rotWithShape="0">
              <a:srgbClr val="000000">
                <a:alpha val="35000"/>
              </a:srgbClr>
            </a:outerShdw>
            <a:softEdge rad="38100"/>
          </a:effectLst>
          <a:scene3d>
            <a:camera prst="orthographicFront"/>
            <a:lightRig rig="threePt" dir="t"/>
          </a:scene3d>
          <a:sp3d>
            <a:bevelT w="63500"/>
            <a:bevelB w="254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200" dirty="0" err="1" smtClean="0"/>
              <a:t>App.EXE</a:t>
            </a:r>
            <a:endParaRPr lang="fr-FR" sz="2200" dirty="0" smtClean="0"/>
          </a:p>
          <a:p>
            <a:pPr algn="ctr"/>
            <a:endParaRPr lang="fr-FR" sz="2200" dirty="0"/>
          </a:p>
        </p:txBody>
      </p:sp>
      <p:cxnSp>
        <p:nvCxnSpPr>
          <p:cNvPr id="26" name="Connecteur droit avec flèche 25"/>
          <p:cNvCxnSpPr/>
          <p:nvPr/>
        </p:nvCxnSpPr>
        <p:spPr>
          <a:xfrm>
            <a:off x="2438403" y="3070960"/>
            <a:ext cx="838992" cy="7390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1067597" y="2146014"/>
            <a:ext cx="1370808" cy="835025"/>
          </a:xfrm>
          <a:prstGeom prst="rect">
            <a:avLst/>
          </a:prstGeom>
          <a:effectLst>
            <a:outerShdw blurRad="40000" dist="23000" dir="5400000" rotWithShape="0">
              <a:srgbClr val="000000">
                <a:alpha val="35000"/>
              </a:srgbClr>
            </a:outerShdw>
            <a:softEdge rad="38100"/>
          </a:effectLst>
          <a:scene3d>
            <a:camera prst="orthographicFront"/>
            <a:lightRig rig="threePt" dir="t"/>
          </a:scene3d>
          <a:sp3d>
            <a:bevelT w="63500"/>
            <a:bevelB w="254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200" dirty="0" err="1"/>
              <a:t>M</a:t>
            </a:r>
            <a:r>
              <a:rPr lang="fr-FR" sz="2200" dirty="0" err="1" smtClean="0"/>
              <a:t>odel.lib</a:t>
            </a:r>
            <a:endParaRPr lang="fr-FR" sz="2200" dirty="0" smtClean="0"/>
          </a:p>
          <a:p>
            <a:pPr algn="ctr"/>
            <a:endParaRPr lang="fr-FR" sz="2200" dirty="0"/>
          </a:p>
        </p:txBody>
      </p:sp>
      <p:sp>
        <p:nvSpPr>
          <p:cNvPr id="41" name="Rectangle 40"/>
          <p:cNvSpPr/>
          <p:nvPr/>
        </p:nvSpPr>
        <p:spPr>
          <a:xfrm>
            <a:off x="1067596" y="1310989"/>
            <a:ext cx="1370808" cy="835025"/>
          </a:xfrm>
          <a:prstGeom prst="rect">
            <a:avLst/>
          </a:prstGeom>
          <a:solidFill>
            <a:schemeClr val="accent6">
              <a:lumMod val="75000"/>
            </a:schemeClr>
          </a:solidFill>
          <a:effectLst>
            <a:outerShdw blurRad="40000" dist="23000" dir="5400000" rotWithShape="0">
              <a:srgbClr val="000000">
                <a:alpha val="35000"/>
              </a:srgbClr>
            </a:outerShdw>
            <a:softEdge rad="38100"/>
          </a:effectLst>
          <a:scene3d>
            <a:camera prst="orthographicFront"/>
            <a:lightRig rig="threePt" dir="t"/>
          </a:scene3d>
          <a:sp3d>
            <a:bevelT w="63500"/>
            <a:bevelB w="254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200" dirty="0" err="1"/>
              <a:t>M</a:t>
            </a:r>
            <a:r>
              <a:rPr lang="fr-FR" sz="2200" dirty="0" err="1" smtClean="0"/>
              <a:t>odel.h</a:t>
            </a:r>
            <a:endParaRPr lang="fr-FR" sz="2200" dirty="0" smtClean="0"/>
          </a:p>
          <a:p>
            <a:pPr algn="ctr"/>
            <a:endParaRPr lang="fr-FR" sz="2200" dirty="0"/>
          </a:p>
        </p:txBody>
      </p:sp>
      <p:sp>
        <p:nvSpPr>
          <p:cNvPr id="45" name="Rectangle 44"/>
          <p:cNvSpPr/>
          <p:nvPr/>
        </p:nvSpPr>
        <p:spPr>
          <a:xfrm>
            <a:off x="971550" y="5309176"/>
            <a:ext cx="1677987" cy="835025"/>
          </a:xfrm>
          <a:prstGeom prst="rect">
            <a:avLst/>
          </a:prstGeom>
          <a:effectLst>
            <a:outerShdw blurRad="40000" dist="23000" dir="5400000" rotWithShape="0">
              <a:srgbClr val="000000">
                <a:alpha val="35000"/>
              </a:srgbClr>
            </a:outerShdw>
            <a:softEdge rad="38100"/>
          </a:effectLst>
          <a:scene3d>
            <a:camera prst="orthographicFront"/>
            <a:lightRig rig="threePt" dir="t"/>
          </a:scene3d>
          <a:sp3d>
            <a:bevelT w="63500"/>
            <a:bevelB w="254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200" dirty="0" err="1"/>
              <a:t>M</a:t>
            </a:r>
            <a:r>
              <a:rPr lang="fr-FR" sz="2200" dirty="0" err="1" smtClean="0"/>
              <a:t>odel.dll</a:t>
            </a:r>
            <a:endParaRPr lang="fr-FR" sz="2200" dirty="0" smtClean="0"/>
          </a:p>
          <a:p>
            <a:pPr algn="ctr"/>
            <a:endParaRPr lang="fr-FR" sz="2200" dirty="0"/>
          </a:p>
        </p:txBody>
      </p:sp>
      <p:sp>
        <p:nvSpPr>
          <p:cNvPr id="27" name="ZoneTexte 26"/>
          <p:cNvSpPr txBox="1"/>
          <p:nvPr/>
        </p:nvSpPr>
        <p:spPr>
          <a:xfrm flipH="1">
            <a:off x="4497387" y="4724400"/>
            <a:ext cx="8382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+</a:t>
            </a:r>
          </a:p>
        </p:txBody>
      </p:sp>
      <p:cxnSp>
        <p:nvCxnSpPr>
          <p:cNvPr id="24" name="Connecteur droit avec flèche 23"/>
          <p:cNvCxnSpPr/>
          <p:nvPr/>
        </p:nvCxnSpPr>
        <p:spPr>
          <a:xfrm rot="16200000" flipH="1">
            <a:off x="3961974" y="3223787"/>
            <a:ext cx="739040" cy="43338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3023792" y="2146014"/>
            <a:ext cx="1370808" cy="835025"/>
          </a:xfrm>
          <a:prstGeom prst="rect">
            <a:avLst/>
          </a:prstGeom>
          <a:effectLst>
            <a:outerShdw blurRad="40000" dist="23000" dir="5400000" rotWithShape="0">
              <a:srgbClr val="000000">
                <a:alpha val="35000"/>
              </a:srgbClr>
            </a:outerShdw>
            <a:softEdge rad="38100"/>
          </a:effectLst>
          <a:scene3d>
            <a:camera prst="orthographicFront"/>
            <a:lightRig rig="threePt" dir="t"/>
          </a:scene3d>
          <a:sp3d>
            <a:bevelT w="63500"/>
            <a:bevelB w="254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200" dirty="0" err="1"/>
              <a:t>F</a:t>
            </a:r>
            <a:r>
              <a:rPr lang="fr-FR" sz="2200" dirty="0" err="1" smtClean="0"/>
              <a:t>ilter.lib</a:t>
            </a:r>
            <a:endParaRPr lang="fr-FR" sz="2200" dirty="0" smtClean="0"/>
          </a:p>
          <a:p>
            <a:pPr algn="ctr"/>
            <a:endParaRPr lang="fr-FR" sz="2200" dirty="0"/>
          </a:p>
        </p:txBody>
      </p:sp>
      <p:sp>
        <p:nvSpPr>
          <p:cNvPr id="28" name="Rectangle 27"/>
          <p:cNvSpPr/>
          <p:nvPr/>
        </p:nvSpPr>
        <p:spPr>
          <a:xfrm>
            <a:off x="3023791" y="1310989"/>
            <a:ext cx="1370808" cy="835025"/>
          </a:xfrm>
          <a:prstGeom prst="rect">
            <a:avLst/>
          </a:prstGeom>
          <a:solidFill>
            <a:schemeClr val="accent6">
              <a:lumMod val="75000"/>
            </a:schemeClr>
          </a:solidFill>
          <a:effectLst>
            <a:outerShdw blurRad="40000" dist="23000" dir="5400000" rotWithShape="0">
              <a:srgbClr val="000000">
                <a:alpha val="35000"/>
              </a:srgbClr>
            </a:outerShdw>
            <a:softEdge rad="38100"/>
          </a:effectLst>
          <a:scene3d>
            <a:camera prst="orthographicFront"/>
            <a:lightRig rig="threePt" dir="t"/>
          </a:scene3d>
          <a:sp3d>
            <a:bevelT w="63500"/>
            <a:bevelB w="254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200" dirty="0" err="1" smtClean="0"/>
              <a:t>Filter.h</a:t>
            </a:r>
            <a:endParaRPr lang="fr-FR" sz="2200" dirty="0" smtClean="0"/>
          </a:p>
          <a:p>
            <a:pPr algn="ctr"/>
            <a:endParaRPr lang="fr-FR" sz="2200" dirty="0"/>
          </a:p>
        </p:txBody>
      </p:sp>
      <p:sp>
        <p:nvSpPr>
          <p:cNvPr id="29" name="Rectangle 28"/>
          <p:cNvSpPr/>
          <p:nvPr/>
        </p:nvSpPr>
        <p:spPr>
          <a:xfrm>
            <a:off x="3023791" y="5309176"/>
            <a:ext cx="1677987" cy="835025"/>
          </a:xfrm>
          <a:prstGeom prst="rect">
            <a:avLst/>
          </a:prstGeom>
          <a:effectLst>
            <a:outerShdw blurRad="40000" dist="23000" dir="5400000" rotWithShape="0">
              <a:srgbClr val="000000">
                <a:alpha val="35000"/>
              </a:srgbClr>
            </a:outerShdw>
            <a:softEdge rad="38100"/>
          </a:effectLst>
          <a:scene3d>
            <a:camera prst="orthographicFront"/>
            <a:lightRig rig="threePt" dir="t"/>
          </a:scene3d>
          <a:sp3d>
            <a:bevelT w="63500"/>
            <a:bevelB w="254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200" dirty="0" err="1"/>
              <a:t>F</a:t>
            </a:r>
            <a:r>
              <a:rPr lang="fr-FR" sz="2200" dirty="0" err="1" smtClean="0"/>
              <a:t>ilter.dll</a:t>
            </a:r>
            <a:endParaRPr lang="fr-FR" sz="2200" dirty="0" smtClean="0"/>
          </a:p>
          <a:p>
            <a:pPr algn="ctr"/>
            <a:endParaRPr lang="fr-FR" sz="2200" dirty="0"/>
          </a:p>
        </p:txBody>
      </p:sp>
      <p:cxnSp>
        <p:nvCxnSpPr>
          <p:cNvPr id="34" name="Connecteur droit avec flèche 33"/>
          <p:cNvCxnSpPr/>
          <p:nvPr/>
        </p:nvCxnSpPr>
        <p:spPr>
          <a:xfrm rot="5400000">
            <a:off x="6209873" y="3261887"/>
            <a:ext cx="739044" cy="35719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5029993" y="2146014"/>
            <a:ext cx="1370808" cy="835025"/>
          </a:xfrm>
          <a:prstGeom prst="rect">
            <a:avLst/>
          </a:prstGeom>
          <a:effectLst>
            <a:outerShdw blurRad="40000" dist="23000" dir="5400000" rotWithShape="0">
              <a:srgbClr val="000000">
                <a:alpha val="35000"/>
              </a:srgbClr>
            </a:outerShdw>
            <a:softEdge rad="38100"/>
          </a:effectLst>
          <a:scene3d>
            <a:camera prst="orthographicFront"/>
            <a:lightRig rig="threePt" dir="t"/>
          </a:scene3d>
          <a:sp3d>
            <a:bevelT w="63500"/>
            <a:bevelB w="254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200" dirty="0" err="1" smtClean="0"/>
              <a:t>View.lib</a:t>
            </a:r>
            <a:endParaRPr lang="fr-FR" sz="2200" dirty="0" smtClean="0"/>
          </a:p>
          <a:p>
            <a:pPr algn="ctr"/>
            <a:endParaRPr lang="fr-FR" sz="2200" dirty="0"/>
          </a:p>
        </p:txBody>
      </p:sp>
      <p:sp>
        <p:nvSpPr>
          <p:cNvPr id="36" name="Rectangle 35"/>
          <p:cNvSpPr/>
          <p:nvPr/>
        </p:nvSpPr>
        <p:spPr>
          <a:xfrm>
            <a:off x="5029992" y="1310989"/>
            <a:ext cx="1370808" cy="835025"/>
          </a:xfrm>
          <a:prstGeom prst="rect">
            <a:avLst/>
          </a:prstGeom>
          <a:solidFill>
            <a:schemeClr val="accent6">
              <a:lumMod val="75000"/>
            </a:schemeClr>
          </a:solidFill>
          <a:effectLst>
            <a:outerShdw blurRad="40000" dist="23000" dir="5400000" rotWithShape="0">
              <a:srgbClr val="000000">
                <a:alpha val="35000"/>
              </a:srgbClr>
            </a:outerShdw>
            <a:softEdge rad="38100"/>
          </a:effectLst>
          <a:scene3d>
            <a:camera prst="orthographicFront"/>
            <a:lightRig rig="threePt" dir="t"/>
          </a:scene3d>
          <a:sp3d>
            <a:bevelT w="63500"/>
            <a:bevelB w="254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200" dirty="0" err="1" smtClean="0"/>
              <a:t>View.h</a:t>
            </a:r>
            <a:endParaRPr lang="fr-FR" sz="2200" dirty="0" smtClean="0"/>
          </a:p>
          <a:p>
            <a:pPr algn="ctr"/>
            <a:endParaRPr lang="fr-FR" sz="2200" dirty="0"/>
          </a:p>
        </p:txBody>
      </p:sp>
      <p:sp>
        <p:nvSpPr>
          <p:cNvPr id="37" name="Rectangle 36"/>
          <p:cNvSpPr/>
          <p:nvPr/>
        </p:nvSpPr>
        <p:spPr>
          <a:xfrm>
            <a:off x="5029992" y="5309176"/>
            <a:ext cx="1677987" cy="835025"/>
          </a:xfrm>
          <a:prstGeom prst="rect">
            <a:avLst/>
          </a:prstGeom>
          <a:effectLst>
            <a:outerShdw blurRad="40000" dist="23000" dir="5400000" rotWithShape="0">
              <a:srgbClr val="000000">
                <a:alpha val="35000"/>
              </a:srgbClr>
            </a:outerShdw>
            <a:softEdge rad="38100"/>
          </a:effectLst>
          <a:scene3d>
            <a:camera prst="orthographicFront"/>
            <a:lightRig rig="threePt" dir="t"/>
          </a:scene3d>
          <a:sp3d>
            <a:bevelT w="63500"/>
            <a:bevelB w="254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200" dirty="0" err="1" smtClean="0"/>
              <a:t>View.dll</a:t>
            </a:r>
            <a:endParaRPr lang="fr-FR" sz="2200" dirty="0" smtClean="0"/>
          </a:p>
          <a:p>
            <a:pPr algn="ctr"/>
            <a:endParaRPr lang="fr-FR" sz="2200" dirty="0"/>
          </a:p>
        </p:txBody>
      </p:sp>
      <p:sp>
        <p:nvSpPr>
          <p:cNvPr id="43" name="Rectangle 42"/>
          <p:cNvSpPr/>
          <p:nvPr/>
        </p:nvSpPr>
        <p:spPr>
          <a:xfrm>
            <a:off x="6896104" y="2146014"/>
            <a:ext cx="1866106" cy="835025"/>
          </a:xfrm>
          <a:prstGeom prst="rect">
            <a:avLst/>
          </a:prstGeom>
          <a:effectLst>
            <a:outerShdw blurRad="40000" dist="23000" dir="5400000" rotWithShape="0">
              <a:srgbClr val="000000">
                <a:alpha val="35000"/>
              </a:srgbClr>
            </a:outerShdw>
            <a:softEdge rad="38100"/>
          </a:effectLst>
          <a:scene3d>
            <a:camera prst="orthographicFront"/>
            <a:lightRig rig="threePt" dir="t"/>
          </a:scene3d>
          <a:sp3d>
            <a:bevelT w="63500"/>
            <a:bevelB w="254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200" dirty="0" err="1" smtClean="0"/>
              <a:t>ReadWrite.lib</a:t>
            </a:r>
            <a:endParaRPr lang="fr-FR" sz="2200" dirty="0" smtClean="0"/>
          </a:p>
          <a:p>
            <a:pPr algn="ctr"/>
            <a:endParaRPr lang="fr-FR" sz="2200" dirty="0"/>
          </a:p>
        </p:txBody>
      </p:sp>
      <p:sp>
        <p:nvSpPr>
          <p:cNvPr id="44" name="Rectangle 43"/>
          <p:cNvSpPr/>
          <p:nvPr/>
        </p:nvSpPr>
        <p:spPr>
          <a:xfrm>
            <a:off x="6896103" y="1310989"/>
            <a:ext cx="1866105" cy="835025"/>
          </a:xfrm>
          <a:prstGeom prst="rect">
            <a:avLst/>
          </a:prstGeom>
          <a:solidFill>
            <a:schemeClr val="accent6">
              <a:lumMod val="75000"/>
            </a:schemeClr>
          </a:solidFill>
          <a:effectLst>
            <a:outerShdw blurRad="40000" dist="23000" dir="5400000" rotWithShape="0">
              <a:srgbClr val="000000">
                <a:alpha val="35000"/>
              </a:srgbClr>
            </a:outerShdw>
            <a:softEdge rad="38100"/>
          </a:effectLst>
          <a:scene3d>
            <a:camera prst="orthographicFront"/>
            <a:lightRig rig="threePt" dir="t"/>
          </a:scene3d>
          <a:sp3d>
            <a:bevelT w="63500"/>
            <a:bevelB w="254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200" dirty="0" err="1" smtClean="0"/>
              <a:t>ReadWrite.h</a:t>
            </a:r>
            <a:endParaRPr lang="fr-FR" sz="2200" dirty="0" smtClean="0"/>
          </a:p>
          <a:p>
            <a:pPr algn="ctr"/>
            <a:endParaRPr lang="fr-FR" sz="2200" dirty="0"/>
          </a:p>
        </p:txBody>
      </p:sp>
      <p:cxnSp>
        <p:nvCxnSpPr>
          <p:cNvPr id="46" name="Connecteur droit avec flèche 45"/>
          <p:cNvCxnSpPr/>
          <p:nvPr/>
        </p:nvCxnSpPr>
        <p:spPr>
          <a:xfrm rot="5400000">
            <a:off x="5143470" y="3314673"/>
            <a:ext cx="739044" cy="25161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6969124" y="5309176"/>
            <a:ext cx="1830387" cy="835025"/>
          </a:xfrm>
          <a:prstGeom prst="rect">
            <a:avLst/>
          </a:prstGeom>
          <a:effectLst>
            <a:outerShdw blurRad="40000" dist="23000" dir="5400000" rotWithShape="0">
              <a:srgbClr val="000000">
                <a:alpha val="35000"/>
              </a:srgbClr>
            </a:outerShdw>
            <a:softEdge rad="38100"/>
          </a:effectLst>
          <a:scene3d>
            <a:camera prst="orthographicFront"/>
            <a:lightRig rig="threePt" dir="t"/>
          </a:scene3d>
          <a:sp3d>
            <a:bevelT w="63500"/>
            <a:bevelB w="254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200" dirty="0" err="1" smtClean="0"/>
              <a:t>ReadWrite.dll</a:t>
            </a:r>
            <a:endParaRPr lang="fr-FR" sz="2200" dirty="0" smtClean="0"/>
          </a:p>
          <a:p>
            <a:pPr algn="ctr"/>
            <a:endParaRPr lang="fr-FR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</TotalTime>
  <Words>815</Words>
  <Application>Microsoft Macintosh PowerPoint</Application>
  <PresentationFormat>Présentation à l'écran (4:3)</PresentationFormat>
  <Paragraphs>271</Paragraphs>
  <Slides>19</Slides>
  <Notes>3</Notes>
  <HiddenSlides>0</HiddenSlides>
  <MMClips>0</MMClips>
  <ScaleCrop>false</ScaleCrop>
  <HeadingPairs>
    <vt:vector size="4" baseType="variant">
      <vt:variant>
        <vt:lpstr>Modèle de conception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0" baseType="lpstr">
      <vt:lpstr>Thème Office</vt:lpstr>
      <vt:lpstr>Diapositive 1</vt:lpstr>
      <vt:lpstr>CREATIS–LRMN  Centre de recherche en imagerie médicale 180 personnes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</vt:vector>
  </TitlesOfParts>
  <Company>CREATIS-LRMN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Eduardo DAVILA</dc:creator>
  <cp:lastModifiedBy>Eduardo DAVILA</cp:lastModifiedBy>
  <cp:revision>42</cp:revision>
  <dcterms:created xsi:type="dcterms:W3CDTF">2009-12-14T08:08:57Z</dcterms:created>
  <dcterms:modified xsi:type="dcterms:W3CDTF">2009-12-14T08:29:19Z</dcterms:modified>
</cp:coreProperties>
</file>