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351" r:id="rId3"/>
    <p:sldId id="348" r:id="rId4"/>
    <p:sldId id="349" r:id="rId5"/>
    <p:sldId id="344" r:id="rId6"/>
    <p:sldId id="342" r:id="rId7"/>
    <p:sldId id="343" r:id="rId8"/>
    <p:sldId id="350" r:id="rId9"/>
  </p:sldIdLst>
  <p:sldSz cx="9144000" cy="6858000" type="screen4x3"/>
  <p:notesSz cx="6810375" cy="99425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0"/>
    <a:srgbClr val="E9F1F7"/>
    <a:srgbClr val="4CA4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9639" autoAdjust="0"/>
  </p:normalViewPr>
  <p:slideViewPr>
    <p:cSldViewPr snapToObjects="1">
      <p:cViewPr>
        <p:scale>
          <a:sx n="86" d="100"/>
          <a:sy n="86" d="100"/>
        </p:scale>
        <p:origin x="-8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640" y="-90"/>
      </p:cViewPr>
      <p:guideLst>
        <p:guide orient="horz" pos="3131"/>
        <p:guide pos="2145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DDCA06D2-FE35-4A77-9435-C50210A8DDB0}" type="datetime1">
              <a:rPr lang="fr-FR"/>
              <a:pPr>
                <a:defRPr/>
              </a:pPr>
              <a:t>21/01/2015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097F7F1A-36D9-430F-BEB7-C22BFF4D29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7349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B5C5AA2F-BA15-41ED-B4CE-519673B74434}" type="datetime1">
              <a:rPr lang="fr-FR"/>
              <a:pPr>
                <a:defRPr/>
              </a:pPr>
              <a:t>21/01/2015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08B4433-48FC-46E3-81EF-CB19602852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996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26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26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22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22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22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71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JDD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29DE3-8BA5-4CBD-972C-CD71ACD01B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71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542330" cy="81871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509" y="908720"/>
            <a:ext cx="8865985" cy="5670630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81871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63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53724"/>
            <a:ext cx="4038600" cy="562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3724"/>
            <a:ext cx="4038600" cy="56256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8510" y="81871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379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9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42330" cy="7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7033" y="953725"/>
            <a:ext cx="8880461" cy="57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pic>
        <p:nvPicPr>
          <p:cNvPr id="1028" name="Picture 11" descr="g25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330" y="8620"/>
            <a:ext cx="1596870" cy="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2732" y="2223120"/>
            <a:ext cx="180020" cy="91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36067" y="6662391"/>
            <a:ext cx="1420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Arial" pitchFamily="34" charset="0"/>
              </a:rPr>
              <a:t>HCRES janvier 2014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369459" y="6669360"/>
            <a:ext cx="36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1241E-3D6F-4C54-A853-5BF05B74E9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09" charset="0"/>
                <a:ea typeface="ＭＳ Ｐゴシック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09" charset="0"/>
              <a:ea typeface="ＭＳ Ｐゴシック"/>
              <a:cs typeface="Arial" pitchFamily="34" charset="0"/>
            </a:endParaRPr>
          </a:p>
        </p:txBody>
      </p:sp>
      <p:cxnSp>
        <p:nvCxnSpPr>
          <p:cNvPr id="8" name="Connecteur droit 4"/>
          <p:cNvCxnSpPr/>
          <p:nvPr userDrawn="1"/>
        </p:nvCxnSpPr>
        <p:spPr>
          <a:xfrm>
            <a:off x="18510" y="81871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0"/>
          </a:solidFill>
          <a:effectLst/>
          <a:latin typeface="+mj-lt"/>
          <a:ea typeface="ＭＳ Ｐゴシック" pitchFamily="-109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-109" charset="0"/>
          <a:ea typeface="ＭＳ Ｐゴシック" pitchFamily="-109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-109" charset="0"/>
          <a:ea typeface="ＭＳ Ｐゴシック" pitchFamily="-109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-109" charset="0"/>
          <a:ea typeface="ＭＳ Ｐゴシック" pitchFamily="-109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-109" charset="0"/>
          <a:ea typeface="ＭＳ Ｐゴシック" pitchFamily="-109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90"/>
          </a:solidFill>
          <a:latin typeface="Calibri" pitchFamily="-109" charset="0"/>
          <a:ea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90"/>
          </a:solidFill>
          <a:latin typeface="Calibri" pitchFamily="-109" charset="0"/>
          <a:ea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90"/>
          </a:solidFill>
          <a:latin typeface="Calibri" pitchFamily="-109" charset="0"/>
          <a:ea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90"/>
          </a:solidFill>
          <a:latin typeface="Calibri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32340" cy="818710"/>
          </a:xfrm>
        </p:spPr>
        <p:txBody>
          <a:bodyPr/>
          <a:lstStyle/>
          <a:p>
            <a:r>
              <a:rPr lang="fr-FR" dirty="0" smtClean="0"/>
              <a:t> 1. Objectifs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Contexte médical</a:t>
            </a:r>
          </a:p>
          <a:p>
            <a:pPr lvl="1"/>
            <a:r>
              <a:rPr lang="fr-FR" dirty="0" smtClean="0"/>
              <a:t>Caractérisation de la micro-architecture de l’os</a:t>
            </a:r>
          </a:p>
          <a:p>
            <a:pPr lvl="1"/>
            <a:r>
              <a:rPr lang="fr-FR" dirty="0" smtClean="0"/>
              <a:t>Extraction de paramètres géométriques et quantitatifs  </a:t>
            </a:r>
          </a:p>
          <a:p>
            <a:r>
              <a:rPr lang="fr-FR" dirty="0"/>
              <a:t>Problème</a:t>
            </a:r>
          </a:p>
          <a:p>
            <a:pPr lvl="1"/>
            <a:r>
              <a:rPr lang="fr-FR" dirty="0"/>
              <a:t>Analyse limitée d’os à cause du manque de résolution spatiale par rapport à la taille des travées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71" y="3717031"/>
            <a:ext cx="7543858" cy="2232249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372200" y="3645024"/>
            <a:ext cx="1788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[Peyrin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F. et al.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2010]</a:t>
            </a:r>
          </a:p>
        </p:txBody>
      </p:sp>
    </p:spTree>
    <p:extLst>
      <p:ext uri="{BB962C8B-B14F-4D97-AF65-F5344CB8AC3E}">
        <p14:creationId xmlns:p14="http://schemas.microsoft.com/office/powerpoint/2010/main" xmlns="" val="8095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32340" cy="818710"/>
          </a:xfrm>
        </p:spPr>
        <p:txBody>
          <a:bodyPr/>
          <a:lstStyle/>
          <a:p>
            <a:r>
              <a:rPr lang="fr-FR" dirty="0" smtClean="0"/>
              <a:t> 1. Objectifs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But</a:t>
            </a:r>
          </a:p>
          <a:p>
            <a:pPr lvl="1"/>
            <a:r>
              <a:rPr lang="fr-FR" dirty="0" smtClean="0"/>
              <a:t> développer des méthodes de super-résolution et segmentation pour améliorer l’extraction des paramètres de l’os</a:t>
            </a:r>
          </a:p>
          <a:p>
            <a:pPr marL="457200" lvl="1" indent="0">
              <a:buNone/>
            </a:pPr>
            <a:endParaRPr lang="fr-FR" sz="800" dirty="0" smtClean="0"/>
          </a:p>
          <a:p>
            <a:r>
              <a:rPr lang="fr-FR" dirty="0" smtClean="0"/>
              <a:t>Approche </a:t>
            </a:r>
          </a:p>
          <a:p>
            <a:pPr lvl="1"/>
            <a:r>
              <a:rPr lang="fr-FR" dirty="0" smtClean="0"/>
              <a:t> problèmes inverses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71" y="3717031"/>
            <a:ext cx="7543858" cy="2232249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372200" y="3645024"/>
            <a:ext cx="1788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[Peyrin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F. et al.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2010]</a:t>
            </a:r>
          </a:p>
        </p:txBody>
      </p:sp>
    </p:spTree>
    <p:extLst>
      <p:ext uri="{BB962C8B-B14F-4D97-AF65-F5344CB8AC3E}">
        <p14:creationId xmlns:p14="http://schemas.microsoft.com/office/powerpoint/2010/main" xmlns="" val="8095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834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sz="2600" dirty="0" smtClean="0"/>
                  <a:t>Modèle d’observation              </a:t>
                </a:r>
                <a:endParaRPr lang="fr-FR" sz="2600" dirty="0"/>
              </a:p>
              <a:p>
                <a:pPr marL="0" indent="0">
                  <a:buNone/>
                </a:pPr>
                <a:r>
                  <a:rPr lang="fr-FR" sz="1800" dirty="0" smtClean="0"/>
                  <a:t> </a:t>
                </a:r>
                <a:r>
                  <a:rPr lang="fr-FR" sz="1200" dirty="0" smtClean="0"/>
                  <a:t>           </a:t>
                </a:r>
                <a:r>
                  <a:rPr lang="fr-FR" sz="1800" dirty="0" smtClean="0"/>
                  <a:t> 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               </a:t>
                </a:r>
                <a14:m>
                  <m:oMath xmlns="" xmlns:m="http://schemas.openxmlformats.org/officeDocument/2006/math"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r>
                      <a:rPr lang="fr-FR" sz="2400" i="1">
                        <a:latin typeface="Cambria Math"/>
                      </a:rPr>
                      <m:t>,</m:t>
                    </m:r>
                  </m:oMath>
                </a14:m>
                <a:endParaRPr lang="fr-FR" sz="2000" dirty="0" smtClean="0"/>
              </a:p>
              <a:p>
                <a:pPr>
                  <a:buNone/>
                </a:pPr>
                <a:endParaRPr lang="fr-FR" sz="1200" dirty="0" smtClean="0"/>
              </a:p>
              <a:p>
                <a:pPr>
                  <a:buNone/>
                </a:pPr>
                <a:r>
                  <a:rPr lang="fr-FR" sz="2200" dirty="0" smtClean="0"/>
                  <a:t> où: </a:t>
                </a:r>
                <a:endParaRPr lang="fr-FR" sz="2200" dirty="0"/>
              </a:p>
              <a:p>
                <a:pPr lvl="1">
                  <a:lnSpc>
                    <a:spcPct val="150000"/>
                  </a:lnSpc>
                  <a:buNone/>
                </a:pPr>
                <a:r>
                  <a:rPr lang="fr-FR" sz="2200" dirty="0"/>
                  <a:t> </a:t>
                </a:r>
                <a14:m>
                  <m:oMath xmlns="" xmlns:m="http://schemas.openxmlformats.org/officeDocument/2006/math">
                    <m:r>
                      <a:rPr lang="fr-FR" sz="2200">
                        <a:latin typeface="Cambria Math"/>
                      </a:rPr>
                      <m:t>   </m:t>
                    </m:r>
                    <m:r>
                      <a:rPr lang="fr-FR" sz="2200" i="1">
                        <a:latin typeface="Cambria Math"/>
                      </a:rPr>
                      <m:t>𝑔</m:t>
                    </m:r>
                  </m:oMath>
                </a14:m>
                <a:r>
                  <a:rPr lang="fr-FR" sz="2200" dirty="0"/>
                  <a:t> : </a:t>
                </a:r>
                <a:r>
                  <a:rPr lang="fr-FR" sz="2200" dirty="0" smtClean="0"/>
                  <a:t>image basse résolution ( </a:t>
                </a:r>
                <a14:m>
                  <m:oMath xmlns="" xmlns:m="http://schemas.openxmlformats.org/officeDocument/2006/math">
                    <m:r>
                      <a:rPr lang="fr-FR" i="1">
                        <a:latin typeface="Cambria Math"/>
                      </a:rPr>
                      <m:t>𝑔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200" dirty="0" smtClean="0"/>
                  <a:t>)</a:t>
                </a:r>
                <a:endParaRPr lang="fr-FR" sz="2200" dirty="0"/>
              </a:p>
              <a:p>
                <a:pPr lvl="1">
                  <a:buNone/>
                </a:pPr>
                <a:r>
                  <a:rPr lang="fr-FR" sz="2200" dirty="0"/>
                  <a:t>    </a:t>
                </a:r>
                <a14:m>
                  <m:oMath xmlns="" xmlns:m="http://schemas.openxmlformats.org/officeDocument/2006/math">
                    <m:r>
                      <a:rPr lang="fr-FR" sz="2200" i="1">
                        <a:latin typeface="Cambria Math"/>
                      </a:rPr>
                      <m:t>𝑓</m:t>
                    </m:r>
                  </m:oMath>
                </a14:m>
                <a:r>
                  <a:rPr lang="fr-FR" sz="2200" dirty="0"/>
                  <a:t> : image haute </a:t>
                </a:r>
                <a:r>
                  <a:rPr lang="fr-FR" sz="2200" dirty="0" smtClean="0"/>
                  <a:t>résolution (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r-FR" sz="2200" dirty="0" smtClean="0"/>
                  <a:t>)</a:t>
                </a:r>
              </a:p>
              <a:p>
                <a:pPr lvl="1">
                  <a:buNone/>
                </a:pPr>
                <a:r>
                  <a:rPr lang="en-US" sz="2200" dirty="0" smtClean="0"/>
                  <a:t>    D : </a:t>
                </a:r>
                <a:r>
                  <a:rPr lang="fr-FR" sz="2200" dirty="0" smtClean="0"/>
                  <a:t>operateur </a:t>
                </a:r>
                <a:r>
                  <a:rPr lang="fr-FR" sz="2200" dirty="0"/>
                  <a:t>sous-échantillonnage </a:t>
                </a:r>
              </a:p>
              <a:p>
                <a:pPr lvl="1">
                  <a:buNone/>
                </a:pPr>
                <a:r>
                  <a:rPr lang="fr-FR" sz="2200" dirty="0" smtClean="0"/>
                  <a:t>    A : operateur de flou </a:t>
                </a:r>
                <a:endParaRPr lang="fr-FR" sz="2200" dirty="0"/>
              </a:p>
              <a:p>
                <a:pPr lvl="1">
                  <a:buNone/>
                </a:pPr>
                <a:r>
                  <a:rPr lang="fr-FR" sz="2200" dirty="0"/>
                  <a:t>    </a:t>
                </a:r>
                <a14:m>
                  <m:oMath xmlns="" xmlns:m="http://schemas.openxmlformats.org/officeDocument/2006/math">
                    <m:r>
                      <a:rPr lang="fr-FR" sz="2200" i="1">
                        <a:latin typeface="Cambria Math"/>
                      </a:rPr>
                      <m:t>𝑤</m:t>
                    </m:r>
                  </m:oMath>
                </a14:m>
                <a:r>
                  <a:rPr lang="fr-FR" sz="2200" dirty="0"/>
                  <a:t> : </a:t>
                </a:r>
                <a:r>
                  <a:rPr lang="fr-FR" sz="2200" dirty="0" smtClean="0"/>
                  <a:t>bruit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fr-FR" sz="2400" dirty="0" smtClean="0"/>
                  <a:t>Un problème linéaire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inverse</a:t>
                </a:r>
                <a:r>
                  <a:rPr lang="fr-FR" sz="2400" dirty="0" smtClean="0"/>
                  <a:t>: trouver </a:t>
                </a:r>
                <a14:m>
                  <m:oMath xmlns="" xmlns:m="http://schemas.openxmlformats.org/officeDocument/2006/math"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sz="2400" dirty="0"/>
                  <a:t> étant donné </a:t>
                </a:r>
                <a14:m>
                  <m:oMath xmlns="" xmlns:m="http://schemas.openxmlformats.org/officeDocument/2006/math"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 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 smtClean="0"/>
                  <a:t> </a:t>
                </a:r>
                <a:endParaRPr lang="fr-FR" sz="3200" dirty="0" smtClean="0"/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fr-FR" sz="2000" dirty="0" smtClean="0"/>
                  <a:t>                                                                          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problème mal-posé</a:t>
                </a:r>
              </a:p>
              <a:p>
                <a:pPr marL="57150" indent="0">
                  <a:buNone/>
                </a:pPr>
                <a:endParaRPr lang="fr-FR" dirty="0" smtClean="0"/>
              </a:p>
              <a:p>
                <a:endParaRPr lang="fr-FR" dirty="0" smtClean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83438"/>
              </a:xfrm>
              <a:blipFill rotWithShape="1">
                <a:blip r:embed="rId3"/>
                <a:stretch>
                  <a:fillRect l="-963" t="-18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Méthodes de Super-résolution 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5400000">
            <a:off x="5587284" y="5578537"/>
            <a:ext cx="270157" cy="14754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935" y="1043735"/>
            <a:ext cx="4895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3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83438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Approche Variationnelle </a:t>
                </a:r>
                <a:endParaRPr lang="fr-FR" sz="3600" dirty="0"/>
              </a:p>
              <a:p>
                <a:pPr lvl="1"/>
                <a:r>
                  <a:rPr lang="fr-FR" dirty="0" smtClean="0"/>
                  <a:t>On </a:t>
                </a:r>
                <a:r>
                  <a:rPr lang="fr-FR" dirty="0"/>
                  <a:t>considère </a:t>
                </a:r>
                <a:r>
                  <a:rPr lang="fr-FR" dirty="0" smtClean="0"/>
                  <a:t>la fonctionnelle de régularisation: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fr-FR" sz="2400" i="1" dirty="0" smtClean="0">
                  <a:latin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="" xmlns:m="http://schemas.openxmlformats.org/officeDocument/2006/math">
                    <m:acc>
                      <m:accPr>
                        <m:chr m:val="̂"/>
                        <m:ctrlPr>
                          <a:rPr lang="fr-F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fr-FR" sz="2400" i="1">
                        <a:latin typeface="Cambria Math"/>
                      </a:rPr>
                      <m:t>(</m:t>
                    </m:r>
                    <m:r>
                      <a:rPr lang="fr-FR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fr-FR" sz="2400" i="1">
                        <a:latin typeface="Cambria Math"/>
                        <a:ea typeface="Cambria Math"/>
                      </a:rPr>
                      <m:t>)=</m:t>
                    </m:r>
                    <m:func>
                      <m:funcPr>
                        <m:ctrlPr>
                          <a:rPr lang="fr-FR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/>
                              </a:rPr>
                              <m:t>arg</m:t>
                            </m:r>
                            <m:r>
                              <a:rPr lang="fr-FR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fr-FR" sz="2400" i="1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fr-FR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𝐴𝑓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  <m:sub/>
                          <m:sup>
                            <m:r>
                              <a:rPr lang="fr-F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fr-FR" sz="2400" i="1">
                            <a:latin typeface="Cambria Math"/>
                          </a:rPr>
                          <m:t>+</m:t>
                        </m:r>
                        <m:r>
                          <a:rPr lang="fr-FR" sz="2400" i="1">
                            <a:latin typeface="Cambria Math"/>
                          </a:rPr>
                          <m:t>𝑅</m:t>
                        </m:r>
                        <m:r>
                          <a:rPr lang="fr-FR" sz="2400" i="1">
                            <a:latin typeface="Cambria Math"/>
                          </a:rPr>
                          <m:t>(</m:t>
                        </m:r>
                        <m:r>
                          <a:rPr lang="fr-FR" sz="2400" i="1">
                            <a:latin typeface="Cambria Math"/>
                          </a:rPr>
                          <m:t>𝑓</m:t>
                        </m:r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dirty="0" smtClean="0"/>
                  <a:t>   </a:t>
                </a:r>
                <a:endParaRPr lang="fr-FR" sz="2000" dirty="0"/>
              </a:p>
              <a:p>
                <a:pPr lvl="1">
                  <a:buNone/>
                </a:pPr>
                <a:r>
                  <a:rPr lang="fr-FR" sz="2000" dirty="0"/>
                  <a:t>   </a:t>
                </a:r>
              </a:p>
              <a:p>
                <a:pPr lvl="1">
                  <a:buNone/>
                </a:pPr>
                <a:r>
                  <a:rPr lang="fr-FR" sz="2000" dirty="0"/>
                  <a:t>   </a:t>
                </a:r>
                <a:endParaRPr lang="fr-FR" dirty="0" smtClean="0"/>
              </a:p>
              <a:p>
                <a:pPr marL="57150" indent="0">
                  <a:buNone/>
                </a:pPr>
                <a:endParaRPr lang="fr-FR" dirty="0" smtClean="0"/>
              </a:p>
              <a:p>
                <a:endParaRPr lang="fr-FR" dirty="0" smtClean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83438"/>
              </a:xfrm>
              <a:blipFill rotWithShape="1">
                <a:blip r:embed="rId3"/>
                <a:stretch>
                  <a:fillRect l="-963" t="-10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smtClean="0"/>
              <a:t>Méthodes </a:t>
            </a:r>
            <a:r>
              <a:rPr lang="fr-FR" dirty="0"/>
              <a:t>de Super-résolution </a:t>
            </a:r>
            <a:endParaRPr lang="en-US" dirty="0"/>
          </a:p>
        </p:txBody>
      </p:sp>
      <p:sp>
        <p:nvSpPr>
          <p:cNvPr id="12" name="Flèche droite 8"/>
          <p:cNvSpPr/>
          <p:nvPr/>
        </p:nvSpPr>
        <p:spPr>
          <a:xfrm rot="5400000">
            <a:off x="5076795" y="4653875"/>
            <a:ext cx="268268" cy="16230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570814" y="4881354"/>
            <a:ext cx="3326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Terme</a:t>
            </a:r>
            <a:r>
              <a:rPr lang="en-US" sz="2000" dirty="0" smtClean="0"/>
              <a:t> </a:t>
            </a:r>
            <a:r>
              <a:rPr lang="fr-FR" sz="2000" dirty="0" smtClean="0"/>
              <a:t>d’attache</a:t>
            </a:r>
            <a:r>
              <a:rPr lang="en-US" sz="2000" dirty="0" smtClean="0"/>
              <a:t> aux </a:t>
            </a:r>
            <a:r>
              <a:rPr lang="fr-FR" sz="2000" dirty="0" smtClean="0"/>
              <a:t>données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" name="TextBox 6"/>
          <p:cNvSpPr txBox="1"/>
          <p:nvPr/>
        </p:nvSpPr>
        <p:spPr>
          <a:xfrm>
            <a:off x="3423746" y="2947432"/>
            <a:ext cx="1796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paramètre  de</a:t>
            </a:r>
          </a:p>
          <a:p>
            <a:pPr algn="ctr"/>
            <a:r>
              <a:rPr lang="fr-FR" sz="2000" dirty="0" smtClean="0"/>
              <a:t> régularisation </a:t>
            </a:r>
          </a:p>
          <a:p>
            <a:pPr algn="ctr"/>
            <a:endParaRPr lang="en-US" sz="2000" dirty="0" smtClean="0"/>
          </a:p>
        </p:txBody>
      </p:sp>
      <p:sp>
        <p:nvSpPr>
          <p:cNvPr id="19" name="Flèche droite 8"/>
          <p:cNvSpPr/>
          <p:nvPr/>
        </p:nvSpPr>
        <p:spPr>
          <a:xfrm rot="5400000" flipH="1">
            <a:off x="4149095" y="3707889"/>
            <a:ext cx="288032" cy="16230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Flèche droite 8"/>
          <p:cNvSpPr/>
          <p:nvPr/>
        </p:nvSpPr>
        <p:spPr>
          <a:xfrm rot="5400000">
            <a:off x="2340491" y="4725883"/>
            <a:ext cx="268268" cy="16230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1962841" y="4941168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</a:t>
            </a:r>
            <a:r>
              <a:rPr lang="en-US" sz="2000" dirty="0" smtClean="0"/>
              <a:t>olution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Flèche droite 8"/>
          <p:cNvSpPr/>
          <p:nvPr/>
        </p:nvSpPr>
        <p:spPr>
          <a:xfrm rot="5400000" flipH="1">
            <a:off x="6381343" y="3707889"/>
            <a:ext cx="288032" cy="16230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5652120" y="2924944"/>
            <a:ext cx="1680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terme de </a:t>
            </a:r>
          </a:p>
          <a:p>
            <a:pPr algn="ctr"/>
            <a:r>
              <a:rPr lang="fr-FR" sz="2000" dirty="0" smtClean="0"/>
              <a:t>régularisation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2325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9" y="1220837"/>
                <a:ext cx="8625996" cy="4683438"/>
              </a:xfrm>
            </p:spPr>
            <p:txBody>
              <a:bodyPr>
                <a:normAutofit/>
              </a:bodyPr>
              <a:lstStyle/>
              <a:p>
                <a:r>
                  <a:rPr lang="fr-FR" sz="2600" dirty="0" smtClean="0"/>
                  <a:t>Modèle d’observation </a:t>
                </a:r>
                <a:endParaRPr lang="fr-FR" sz="26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fr-FR" dirty="0" smtClean="0"/>
                  <a:t> 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</a:t>
                </a:r>
                <a:r>
                  <a:rPr lang="fr-FR" sz="2200" dirty="0" smtClean="0"/>
                  <a:t>où </a:t>
                </a:r>
                <a:r>
                  <a:rPr lang="fr-FR" sz="2200" dirty="0"/>
                  <a:t> </a:t>
                </a:r>
                <a:r>
                  <a:rPr lang="fr-FR" sz="2200" dirty="0" smtClean="0"/>
                  <a:t>est l’image binaire haute résolution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sz="1400" dirty="0" smtClean="0"/>
              </a:p>
              <a:p>
                <a:r>
                  <a:rPr lang="fr-FR" sz="2600" dirty="0" smtClean="0"/>
                  <a:t>But</a:t>
                </a:r>
                <a:r>
                  <a:rPr lang="fr-FR" dirty="0" smtClean="0"/>
                  <a:t>: </a:t>
                </a:r>
                <a:r>
                  <a:rPr lang="fr-FR" sz="2200" dirty="0" smtClean="0"/>
                  <a:t>trouver  étant </a:t>
                </a:r>
                <a:r>
                  <a:rPr lang="fr-FR" sz="2200" dirty="0"/>
                  <a:t>donné 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r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fr-FR" sz="1400" dirty="0" smtClean="0">
                    <a:solidFill>
                      <a:srgbClr val="FF0000"/>
                    </a:solidFill>
                  </a:rPr>
                  <a:t>                                                                                                                </a:t>
                </a:r>
                <a:endParaRPr lang="fr-FR" sz="1400" dirty="0" smtClean="0"/>
              </a:p>
              <a:p>
                <a:pPr marL="400050"/>
                <a:r>
                  <a:rPr lang="fr-FR" sz="2600" dirty="0" smtClean="0"/>
                  <a:t>Solution</a:t>
                </a:r>
                <a:r>
                  <a:rPr lang="fr-FR" dirty="0" smtClean="0"/>
                  <a:t>: </a:t>
                </a:r>
                <a:r>
                  <a:rPr lang="fr-FR" sz="2200" dirty="0" smtClean="0"/>
                  <a:t>minimisation approchée avec une relaxation convexe   	   		            (contraintes «box») et ADMM</a:t>
                </a:r>
                <a:endParaRPr lang="fr-FR" sz="2200" dirty="0" smtClean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:endParaRPr lang="fr-FR" sz="1200" dirty="0" smtClean="0">
                  <a:solidFill>
                    <a:srgbClr val="FF0000"/>
                  </a:solidFill>
                </a:endParaRPr>
              </a:p>
              <a:p>
                <a:pPr marL="57150" indent="0" algn="ctr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9" y="1220837"/>
                <a:ext cx="8625996" cy="4683438"/>
              </a:xfrm>
              <a:blipFill rotWithShape="1">
                <a:blip r:embed="rId3"/>
                <a:stretch>
                  <a:fillRect l="-919" t="-18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 droite 8"/>
          <p:cNvSpPr/>
          <p:nvPr/>
        </p:nvSpPr>
        <p:spPr>
          <a:xfrm>
            <a:off x="7164288" y="3458280"/>
            <a:ext cx="392771" cy="14754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57384" y="3203975"/>
            <a:ext cx="132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Problème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NP-difficile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57165" y="5724255"/>
            <a:ext cx="291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[</a:t>
            </a:r>
            <a:r>
              <a:rPr lang="en-US" sz="1600" i="1" dirty="0" err="1" smtClean="0"/>
              <a:t>Toma</a:t>
            </a:r>
            <a:r>
              <a:rPr lang="en-US" sz="1600" i="1" dirty="0" smtClean="0"/>
              <a:t> et al., EUSIPCO 2014]</a:t>
            </a:r>
            <a:endParaRPr lang="fr-FR" sz="1600" i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2330" cy="818710"/>
          </a:xfrm>
        </p:spPr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dirty="0"/>
              <a:t>Super-résolution &amp; Segmentation Conjointe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3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683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100" dirty="0" smtClean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607115" y="1387514"/>
            <a:ext cx="353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Super-résolution/Segmentation </a:t>
            </a:r>
          </a:p>
          <a:p>
            <a:pPr algn="ctr"/>
            <a:r>
              <a:rPr lang="fr-FR" dirty="0" smtClean="0"/>
              <a:t>pour le niveau </a:t>
            </a:r>
            <a:r>
              <a:rPr lang="fr-FR" dirty="0"/>
              <a:t>de </a:t>
            </a:r>
            <a:r>
              <a:rPr lang="fr-FR" dirty="0" smtClean="0"/>
              <a:t>bruit RSB=</a:t>
            </a:r>
            <a:r>
              <a:rPr lang="en-US" dirty="0" smtClean="0"/>
              <a:t>10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70" y="1115254"/>
            <a:ext cx="2272146" cy="227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115254"/>
            <a:ext cx="2272146" cy="227214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70" y="3677134"/>
            <a:ext cx="2272146" cy="227214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677134"/>
            <a:ext cx="2272146" cy="22721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462487"/>
            <a:ext cx="2272146" cy="2272146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13452" y="3369358"/>
            <a:ext cx="215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  Image de </a:t>
            </a:r>
            <a:r>
              <a:rPr lang="fr-FR" sz="1600" dirty="0" smtClean="0"/>
              <a:t>référence </a:t>
            </a:r>
            <a:endParaRPr lang="fr-FR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312651" y="3369357"/>
            <a:ext cx="2381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(b) </a:t>
            </a:r>
            <a:r>
              <a:rPr lang="fr-FR" sz="1600" dirty="0" smtClean="0"/>
              <a:t>Image basse résolution</a:t>
            </a:r>
            <a:endParaRPr lang="fr-FR" sz="16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45633" y="5949280"/>
            <a:ext cx="2171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(c) </a:t>
            </a:r>
            <a:r>
              <a:rPr lang="en-US" sz="1600" dirty="0"/>
              <a:t>Interpolation Bicubic</a:t>
            </a:r>
            <a:endParaRPr lang="fr-FR" sz="1600" dirty="0"/>
          </a:p>
        </p:txBody>
      </p:sp>
      <p:sp>
        <p:nvSpPr>
          <p:cNvPr id="43" name="ZoneTexte 42"/>
          <p:cNvSpPr txBox="1"/>
          <p:nvPr/>
        </p:nvSpPr>
        <p:spPr>
          <a:xfrm>
            <a:off x="3536885" y="5949280"/>
            <a:ext cx="1872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(d) TV </a:t>
            </a:r>
            <a:r>
              <a:rPr lang="fr-FR" sz="1600" dirty="0" smtClean="0"/>
              <a:t>régularisation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6273888" y="4777407"/>
            <a:ext cx="216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(e) TVbox </a:t>
            </a:r>
            <a:r>
              <a:rPr lang="fr-FR" sz="1600" dirty="0" smtClean="0"/>
              <a:t>régularisation</a:t>
            </a:r>
            <a:endParaRPr lang="fr-FR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6057165" y="5724255"/>
            <a:ext cx="291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[</a:t>
            </a:r>
            <a:r>
              <a:rPr lang="en-US" sz="1600" i="1" dirty="0" err="1" smtClean="0"/>
              <a:t>Toma</a:t>
            </a:r>
            <a:r>
              <a:rPr lang="en-US" sz="1600" i="1" dirty="0" smtClean="0"/>
              <a:t> et al., EUSIPCO 2014]</a:t>
            </a:r>
            <a:endParaRPr lang="fr-FR" sz="1600" i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2330" cy="818710"/>
          </a:xfrm>
        </p:spPr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dirty="0"/>
              <a:t>Application aux images </a:t>
            </a:r>
            <a:r>
              <a:rPr lang="fr-FR" dirty="0" smtClean="0"/>
              <a:t>micro-CT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81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683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100" dirty="0" smtClean="0"/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70" y="1115254"/>
            <a:ext cx="2272146" cy="227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115254"/>
            <a:ext cx="2272146" cy="227214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70" y="3677134"/>
            <a:ext cx="2272146" cy="227214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677134"/>
            <a:ext cx="2272146" cy="22721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462487"/>
            <a:ext cx="2272146" cy="227214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607115" y="1387514"/>
            <a:ext cx="353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Super-résolution/Segmentation </a:t>
            </a:r>
          </a:p>
          <a:p>
            <a:pPr algn="ctr"/>
            <a:r>
              <a:rPr lang="fr-FR" dirty="0" smtClean="0"/>
              <a:t>pour le niveau </a:t>
            </a:r>
            <a:r>
              <a:rPr lang="fr-FR" dirty="0"/>
              <a:t>de </a:t>
            </a:r>
            <a:r>
              <a:rPr lang="fr-FR" dirty="0" smtClean="0"/>
              <a:t>bruit RSB=</a:t>
            </a:r>
            <a:r>
              <a:rPr lang="en-US" dirty="0" smtClean="0"/>
              <a:t>10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13452" y="3369358"/>
            <a:ext cx="215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  Image de </a:t>
            </a:r>
            <a:r>
              <a:rPr lang="fr-FR" sz="1600" dirty="0" smtClean="0"/>
              <a:t>référence 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312651" y="3369357"/>
            <a:ext cx="2381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(b) </a:t>
            </a:r>
            <a:r>
              <a:rPr lang="fr-FR" sz="1600" dirty="0" smtClean="0"/>
              <a:t>Image basse résolution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45633" y="5949280"/>
            <a:ext cx="2171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(c) </a:t>
            </a:r>
            <a:r>
              <a:rPr lang="en-US" sz="1600" dirty="0"/>
              <a:t>Interpolation Bicubic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536885" y="5949280"/>
            <a:ext cx="1872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(d) TV </a:t>
            </a:r>
            <a:r>
              <a:rPr lang="fr-FR" sz="1600" dirty="0" smtClean="0"/>
              <a:t>régularisation</a:t>
            </a:r>
            <a:endParaRPr lang="fr-FR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273888" y="4777407"/>
            <a:ext cx="216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(e) TVbox </a:t>
            </a:r>
            <a:r>
              <a:rPr lang="fr-FR" sz="1600" dirty="0" smtClean="0"/>
              <a:t>régularisation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057165" y="5724255"/>
            <a:ext cx="291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[</a:t>
            </a:r>
            <a:r>
              <a:rPr lang="en-US" sz="1600" i="1" dirty="0" err="1" smtClean="0"/>
              <a:t>Toma</a:t>
            </a:r>
            <a:r>
              <a:rPr lang="en-US" sz="1600" i="1" dirty="0" smtClean="0"/>
              <a:t> et al., EUSIPCO 2014]</a:t>
            </a:r>
            <a:endParaRPr lang="fr-FR" sz="1600" i="1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2330" cy="818710"/>
          </a:xfrm>
        </p:spPr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dirty="0"/>
              <a:t>Application aux images </a:t>
            </a:r>
            <a:r>
              <a:rPr lang="fr-FR" dirty="0" smtClean="0"/>
              <a:t>micro-CT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Perspectives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Verrous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Applications aux images patients HR </a:t>
            </a:r>
            <a:r>
              <a:rPr lang="en-US" dirty="0" err="1" smtClean="0"/>
              <a:t>pQCT</a:t>
            </a:r>
            <a:endParaRPr lang="en-US" dirty="0" smtClean="0"/>
          </a:p>
          <a:p>
            <a:pPr lvl="2"/>
            <a:r>
              <a:rPr lang="en-US" dirty="0" err="1" smtClean="0"/>
              <a:t>résolution</a:t>
            </a:r>
            <a:r>
              <a:rPr lang="en-US" dirty="0" smtClean="0"/>
              <a:t> </a:t>
            </a:r>
            <a:r>
              <a:rPr lang="en-US" dirty="0" err="1" smtClean="0"/>
              <a:t>insuffisante</a:t>
            </a:r>
            <a:endParaRPr lang="en-US" dirty="0" smtClean="0"/>
          </a:p>
          <a:p>
            <a:pPr lvl="2"/>
            <a:r>
              <a:rPr lang="en-US" dirty="0" err="1" smtClean="0"/>
              <a:t>Réponse</a:t>
            </a:r>
            <a:r>
              <a:rPr lang="en-US" dirty="0" smtClean="0"/>
              <a:t> </a:t>
            </a:r>
            <a:r>
              <a:rPr lang="en-US" dirty="0" err="1" smtClean="0"/>
              <a:t>impulsionnelle</a:t>
            </a:r>
            <a:r>
              <a:rPr lang="en-US" dirty="0" smtClean="0"/>
              <a:t> </a:t>
            </a:r>
            <a:r>
              <a:rPr lang="en-US" dirty="0" err="1" smtClean="0"/>
              <a:t>inconnue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err="1" smtClean="0"/>
              <a:t>Méthodes</a:t>
            </a:r>
            <a:endParaRPr lang="en-US" dirty="0" smtClean="0"/>
          </a:p>
          <a:p>
            <a:pPr lvl="1"/>
            <a:r>
              <a:rPr lang="en-US" dirty="0" smtClean="0"/>
              <a:t>super resolution + segmentation en </a:t>
            </a:r>
            <a:r>
              <a:rPr lang="en-US" dirty="0" err="1" smtClean="0"/>
              <a:t>déconvolution</a:t>
            </a:r>
            <a:r>
              <a:rPr lang="en-US" dirty="0" smtClean="0"/>
              <a:t> </a:t>
            </a:r>
            <a:r>
              <a:rPr lang="en-US" dirty="0" err="1" smtClean="0"/>
              <a:t>aveugle</a:t>
            </a:r>
            <a:endParaRPr lang="en-US" dirty="0" smtClean="0"/>
          </a:p>
          <a:p>
            <a:pPr lvl="1"/>
            <a:r>
              <a:rPr lang="en-US" dirty="0" err="1" smtClean="0"/>
              <a:t>Traitement</a:t>
            </a:r>
            <a:r>
              <a:rPr lang="en-US" dirty="0" smtClean="0"/>
              <a:t> 3D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Validation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expérimentales</a:t>
            </a:r>
            <a:r>
              <a:rPr lang="en-US" dirty="0" smtClean="0"/>
              <a:t> du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échantillon</a:t>
            </a:r>
            <a:r>
              <a:rPr lang="en-US" dirty="0" smtClean="0"/>
              <a:t> </a:t>
            </a:r>
            <a:r>
              <a:rPr lang="en-US" dirty="0" err="1" smtClean="0"/>
              <a:t>acquises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résolutions</a:t>
            </a:r>
            <a:endParaRPr lang="en-US" dirty="0" smtClean="0"/>
          </a:p>
          <a:p>
            <a:pPr lvl="1"/>
            <a:r>
              <a:rPr lang="en-US" dirty="0" smtClean="0"/>
              <a:t>Application aux </a:t>
            </a:r>
            <a:r>
              <a:rPr lang="en-US" dirty="0" err="1" smtClean="0"/>
              <a:t>cohortes</a:t>
            </a:r>
            <a:r>
              <a:rPr lang="en-US" dirty="0" smtClean="0"/>
              <a:t> de patients OFELY et STRAMBO</a:t>
            </a:r>
          </a:p>
        </p:txBody>
      </p:sp>
    </p:spTree>
    <p:extLst>
      <p:ext uri="{BB962C8B-B14F-4D97-AF65-F5344CB8AC3E}">
        <p14:creationId xmlns:p14="http://schemas.microsoft.com/office/powerpoint/2010/main" xmlns="" val="35523046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281</Words>
  <Application>Microsoft Office PowerPoint</Application>
  <PresentationFormat>On-screen Show (4:3)</PresentationFormat>
  <Paragraphs>77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 1. Objectifs </vt:lpstr>
      <vt:lpstr> 1. Objectifs </vt:lpstr>
      <vt:lpstr>2. Méthodes de Super-résolution </vt:lpstr>
      <vt:lpstr>2. Méthodes de Super-résolution </vt:lpstr>
      <vt:lpstr>3. Super-résolution &amp; Segmentation Conjointe </vt:lpstr>
      <vt:lpstr>4. Application aux images micro-CT </vt:lpstr>
      <vt:lpstr>4. Application aux images micro-CT </vt:lpstr>
      <vt:lpstr>5. Perspectives</vt:lpstr>
    </vt:vector>
  </TitlesOfParts>
  <Company>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xx xx</dc:creator>
  <cp:lastModifiedBy>peyrin</cp:lastModifiedBy>
  <cp:revision>223</cp:revision>
  <cp:lastPrinted>2012-05-25T11:13:40Z</cp:lastPrinted>
  <dcterms:created xsi:type="dcterms:W3CDTF">2009-08-27T06:45:37Z</dcterms:created>
  <dcterms:modified xsi:type="dcterms:W3CDTF">2015-01-21T18:00:34Z</dcterms:modified>
</cp:coreProperties>
</file>