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tableStyles.xml" ContentType="application/vnd.openxmlformats-officedocument.presentationml.tableStyles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95" r:id="rId2"/>
    <p:sldId id="299" r:id="rId3"/>
    <p:sldId id="336" r:id="rId4"/>
    <p:sldId id="333" r:id="rId5"/>
    <p:sldId id="337" r:id="rId6"/>
    <p:sldId id="339" r:id="rId7"/>
    <p:sldId id="334" r:id="rId8"/>
    <p:sldId id="335" r:id="rId9"/>
  </p:sldIdLst>
  <p:sldSz cx="9144000" cy="6858000" type="screen4x3"/>
  <p:notesSz cx="6810375" cy="9942513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0"/>
    <a:srgbClr val="E9F1F7"/>
    <a:srgbClr val="4CA4B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5" autoAdjust="0"/>
    <p:restoredTop sz="94660"/>
  </p:normalViewPr>
  <p:slideViewPr>
    <p:cSldViewPr snapToObjects="1">
      <p:cViewPr>
        <p:scale>
          <a:sx n="66" d="100"/>
          <a:sy n="66" d="100"/>
        </p:scale>
        <p:origin x="-684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2" d="100"/>
          <a:sy n="52" d="100"/>
        </p:scale>
        <p:origin x="-2640" y="-90"/>
      </p:cViewPr>
      <p:guideLst>
        <p:guide orient="horz" pos="3131"/>
        <p:guide pos="2145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7625" y="0"/>
            <a:ext cx="295116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DDCA06D2-FE35-4A77-9435-C50210A8DDB0}" type="datetime1">
              <a:rPr lang="fr-FR"/>
              <a:pPr>
                <a:defRPr/>
              </a:pPr>
              <a:t>21/01/2015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7625" y="9444038"/>
            <a:ext cx="29511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097F7F1A-36D9-430F-BEB7-C22BFF4D294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273494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7625" y="0"/>
            <a:ext cx="295116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B5C5AA2F-BA15-41ED-B4CE-519673B74434}" type="datetime1">
              <a:rPr lang="fr-FR"/>
              <a:pPr>
                <a:defRPr/>
              </a:pPr>
              <a:t>21/01/2015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8300" cy="4473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7625" y="9444038"/>
            <a:ext cx="29511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808B4433-48FC-46E3-81EF-CB196028528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39964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 smtClean="0">
                <a:ea typeface="ＭＳ Ｐゴシック"/>
              </a:rPr>
              <a:t>So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here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it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is</a:t>
            </a:r>
            <a:r>
              <a:rPr lang="fr-FR" baseline="0" dirty="0" smtClean="0">
                <a:ea typeface="ＭＳ Ｐゴシック"/>
              </a:rPr>
              <a:t>, </a:t>
            </a:r>
            <a:r>
              <a:rPr lang="fr-FR" baseline="0" dirty="0" err="1" smtClean="0">
                <a:ea typeface="ＭＳ Ｐゴシック"/>
              </a:rPr>
              <a:t>this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is</a:t>
            </a:r>
            <a:r>
              <a:rPr lang="fr-FR" baseline="0" dirty="0" smtClean="0">
                <a:ea typeface="ＭＳ Ｐゴシック"/>
              </a:rPr>
              <a:t> the </a:t>
            </a:r>
            <a:r>
              <a:rPr lang="fr-FR" baseline="0" dirty="0" err="1" smtClean="0">
                <a:ea typeface="ＭＳ Ｐゴシック"/>
              </a:rPr>
              <a:t>method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I’ve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proposed</a:t>
            </a:r>
            <a:r>
              <a:rPr lang="fr-FR" baseline="0" dirty="0" smtClean="0">
                <a:ea typeface="ＭＳ Ｐゴシック"/>
              </a:rPr>
              <a:t> in a </a:t>
            </a:r>
            <a:r>
              <a:rPr lang="fr-FR" baseline="0" dirty="0" err="1" smtClean="0">
                <a:ea typeface="ＭＳ Ｐゴシック"/>
              </a:rPr>
              <a:t>paper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recently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published</a:t>
            </a:r>
            <a:r>
              <a:rPr lang="fr-FR" baseline="0" dirty="0" smtClean="0">
                <a:ea typeface="ＭＳ Ｐゴシック"/>
              </a:rPr>
              <a:t> in </a:t>
            </a:r>
            <a:r>
              <a:rPr lang="fr-FR" baseline="0" dirty="0" err="1" smtClean="0">
                <a:ea typeface="ＭＳ Ｐゴシック"/>
              </a:rPr>
              <a:t>Medical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Physics</a:t>
            </a:r>
            <a:r>
              <a:rPr lang="fr-FR" baseline="0" dirty="0" smtClean="0">
                <a:ea typeface="ＭＳ Ｐゴシック"/>
              </a:rPr>
              <a:t>. </a:t>
            </a:r>
            <a:r>
              <a:rPr lang="fr-FR" baseline="0" dirty="0" err="1" smtClean="0">
                <a:ea typeface="ＭＳ Ｐゴシック"/>
              </a:rPr>
              <a:t>It’s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called</a:t>
            </a:r>
            <a:r>
              <a:rPr lang="fr-FR" baseline="0" dirty="0" smtClean="0">
                <a:ea typeface="ＭＳ Ｐゴシック"/>
              </a:rPr>
              <a:t> 4D Reconstruction </a:t>
            </a:r>
            <a:r>
              <a:rPr lang="fr-FR" baseline="0" dirty="0" err="1" smtClean="0">
                <a:ea typeface="ＭＳ Ｐゴシック"/>
              </a:rPr>
              <a:t>using</a:t>
            </a:r>
            <a:r>
              <a:rPr lang="fr-FR" baseline="0" dirty="0" smtClean="0">
                <a:ea typeface="ＭＳ Ｐゴシック"/>
              </a:rPr>
              <a:t> spatial and temporal </a:t>
            </a:r>
            <a:r>
              <a:rPr lang="fr-FR" baseline="0" dirty="0" err="1" smtClean="0">
                <a:ea typeface="ＭＳ Ｐゴシック"/>
              </a:rPr>
              <a:t>regularization</a:t>
            </a:r>
            <a:r>
              <a:rPr lang="fr-FR" baseline="0" dirty="0" smtClean="0">
                <a:ea typeface="ＭＳ Ｐゴシック"/>
              </a:rPr>
              <a:t>, short 4D ROOSTER, </a:t>
            </a:r>
            <a:r>
              <a:rPr lang="fr-FR" baseline="0" dirty="0" err="1" smtClean="0">
                <a:ea typeface="ＭＳ Ｐゴシック"/>
              </a:rPr>
              <a:t>so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it’s</a:t>
            </a:r>
            <a:r>
              <a:rPr lang="fr-FR" baseline="0" dirty="0" smtClean="0">
                <a:ea typeface="ＭＳ Ｐゴシック"/>
              </a:rPr>
              <a:t> a </a:t>
            </a:r>
            <a:r>
              <a:rPr lang="fr-FR" baseline="0" dirty="0" err="1" smtClean="0">
                <a:ea typeface="ＭＳ Ｐゴシック"/>
              </a:rPr>
              <a:t>very</a:t>
            </a:r>
            <a:r>
              <a:rPr lang="fr-FR" baseline="0" dirty="0" smtClean="0">
                <a:ea typeface="ＭＳ Ｐゴシック"/>
              </a:rPr>
              <a:t> French </a:t>
            </a:r>
            <a:r>
              <a:rPr lang="fr-FR" baseline="0" dirty="0" err="1" smtClean="0">
                <a:ea typeface="ＭＳ Ｐゴシック"/>
              </a:rPr>
              <a:t>method</a:t>
            </a:r>
            <a:r>
              <a:rPr lang="fr-FR" baseline="0" dirty="0" smtClean="0">
                <a:ea typeface="ＭＳ Ｐゴシック"/>
              </a:rPr>
              <a:t>, and </a:t>
            </a:r>
            <a:r>
              <a:rPr lang="fr-FR" baseline="0" dirty="0" err="1" smtClean="0">
                <a:ea typeface="ＭＳ Ｐゴシック"/>
              </a:rPr>
              <a:t>instead</a:t>
            </a:r>
            <a:r>
              <a:rPr lang="fr-FR" baseline="0" dirty="0" smtClean="0">
                <a:ea typeface="ＭＳ Ｐゴシック"/>
              </a:rPr>
              <a:t> of </a:t>
            </a:r>
            <a:r>
              <a:rPr lang="fr-FR" baseline="0" dirty="0" err="1" smtClean="0">
                <a:ea typeface="ＭＳ Ｐゴシック"/>
              </a:rPr>
              <a:t>defining</a:t>
            </a:r>
            <a:r>
              <a:rPr lang="fr-FR" baseline="0" dirty="0" smtClean="0">
                <a:ea typeface="ＭＳ Ｐゴシック"/>
              </a:rPr>
              <a:t> a </a:t>
            </a:r>
            <a:r>
              <a:rPr lang="fr-FR" baseline="0" dirty="0" err="1" smtClean="0">
                <a:ea typeface="ＭＳ Ｐゴシック"/>
              </a:rPr>
              <a:t>cost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function</a:t>
            </a:r>
            <a:r>
              <a:rPr lang="fr-FR" baseline="0" dirty="0" smtClean="0">
                <a:ea typeface="ＭＳ Ｐゴシック"/>
              </a:rPr>
              <a:t> and </a:t>
            </a:r>
            <a:r>
              <a:rPr lang="fr-FR" baseline="0" dirty="0" err="1" smtClean="0">
                <a:ea typeface="ＭＳ Ｐゴシック"/>
              </a:rPr>
              <a:t>minimizing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it</a:t>
            </a:r>
            <a:r>
              <a:rPr lang="fr-FR" baseline="0" dirty="0" smtClean="0">
                <a:ea typeface="ＭＳ Ｐゴシック"/>
              </a:rPr>
              <a:t>, </a:t>
            </a:r>
            <a:r>
              <a:rPr lang="fr-FR" baseline="0" dirty="0" err="1" smtClean="0">
                <a:ea typeface="ＭＳ Ｐゴシック"/>
              </a:rPr>
              <a:t>it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alternates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between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different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optimization</a:t>
            </a:r>
            <a:r>
              <a:rPr lang="fr-FR" baseline="0" dirty="0" smtClean="0">
                <a:ea typeface="ＭＳ Ｐゴシック"/>
              </a:rPr>
              <a:t> goals to </a:t>
            </a:r>
            <a:r>
              <a:rPr lang="fr-FR" baseline="0" dirty="0" err="1" smtClean="0">
                <a:ea typeface="ＭＳ Ｐゴシック"/>
              </a:rPr>
              <a:t>enforce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several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constraints</a:t>
            </a:r>
            <a:r>
              <a:rPr lang="fr-FR" baseline="0" dirty="0" smtClean="0">
                <a:ea typeface="ＭＳ Ｐゴシック"/>
              </a:rPr>
              <a:t>. </a:t>
            </a:r>
          </a:p>
          <a:p>
            <a:r>
              <a:rPr lang="fr-FR" baseline="0" dirty="0" smtClean="0">
                <a:ea typeface="ＭＳ Ｐゴシック"/>
              </a:rPr>
              <a:t>As in the </a:t>
            </a:r>
            <a:r>
              <a:rPr lang="fr-FR" baseline="0" dirty="0" err="1" smtClean="0">
                <a:ea typeface="ＭＳ Ｐゴシック"/>
              </a:rPr>
              <a:t>previous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method</a:t>
            </a:r>
            <a:r>
              <a:rPr lang="fr-FR" baseline="0" dirty="0" smtClean="0">
                <a:ea typeface="ＭＳ Ｐゴシック"/>
              </a:rPr>
              <a:t>, the </a:t>
            </a:r>
            <a:r>
              <a:rPr lang="fr-FR" baseline="0" dirty="0" err="1" smtClean="0">
                <a:ea typeface="ＭＳ Ｐゴシック"/>
              </a:rPr>
              <a:t>estimate</a:t>
            </a:r>
            <a:r>
              <a:rPr lang="fr-FR" baseline="0" dirty="0" smtClean="0">
                <a:ea typeface="ＭＳ Ｐゴシック"/>
              </a:rPr>
              <a:t> f </a:t>
            </a:r>
            <a:r>
              <a:rPr lang="fr-FR" baseline="0" dirty="0" err="1" smtClean="0">
                <a:ea typeface="ＭＳ Ｐゴシック"/>
              </a:rPr>
              <a:t>is</a:t>
            </a:r>
            <a:r>
              <a:rPr lang="fr-FR" baseline="0" dirty="0" smtClean="0">
                <a:ea typeface="ＭＳ Ｐゴシック"/>
              </a:rPr>
              <a:t> a 4D </a:t>
            </a:r>
            <a:r>
              <a:rPr lang="fr-FR" baseline="0" dirty="0" err="1" smtClean="0">
                <a:ea typeface="ＭＳ Ｐゴシック"/>
              </a:rPr>
              <a:t>sequence</a:t>
            </a:r>
            <a:r>
              <a:rPr lang="fr-FR" baseline="0" dirty="0" smtClean="0">
                <a:ea typeface="ＭＳ Ｐゴシック"/>
              </a:rPr>
              <a:t> of volumes. The first </a:t>
            </a:r>
            <a:r>
              <a:rPr lang="fr-FR" baseline="0" dirty="0" err="1" smtClean="0">
                <a:ea typeface="ＭＳ Ｐゴシック"/>
              </a:rPr>
              <a:t>step</a:t>
            </a:r>
            <a:r>
              <a:rPr lang="fr-FR" baseline="0" dirty="0" smtClean="0">
                <a:ea typeface="ＭＳ Ｐゴシック"/>
              </a:rPr>
              <a:t> of the </a:t>
            </a:r>
            <a:r>
              <a:rPr lang="fr-FR" baseline="0" dirty="0" err="1" smtClean="0">
                <a:ea typeface="ＭＳ Ｐゴシック"/>
              </a:rPr>
              <a:t>algorithm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is</a:t>
            </a:r>
            <a:r>
              <a:rPr lang="fr-FR" baseline="0" dirty="0" smtClean="0">
                <a:ea typeface="ＭＳ Ｐゴシック"/>
              </a:rPr>
              <a:t> a </a:t>
            </a:r>
            <a:r>
              <a:rPr lang="fr-FR" baseline="0" dirty="0" err="1" smtClean="0">
                <a:ea typeface="ＭＳ Ｐゴシック"/>
              </a:rPr>
              <a:t>conjugate</a:t>
            </a:r>
            <a:r>
              <a:rPr lang="fr-FR" baseline="0" dirty="0" smtClean="0">
                <a:ea typeface="ＭＳ Ｐゴシック"/>
              </a:rPr>
              <a:t> gradient </a:t>
            </a:r>
            <a:r>
              <a:rPr lang="fr-FR" baseline="0" dirty="0" err="1" smtClean="0">
                <a:ea typeface="ＭＳ Ｐゴシック"/>
              </a:rPr>
              <a:t>descent</a:t>
            </a:r>
            <a:r>
              <a:rPr lang="fr-FR" baseline="0" dirty="0" smtClean="0">
                <a:ea typeface="ＭＳ Ｐゴシック"/>
              </a:rPr>
              <a:t> to </a:t>
            </a:r>
            <a:r>
              <a:rPr lang="fr-FR" baseline="0" dirty="0" err="1" smtClean="0">
                <a:ea typeface="ＭＳ Ｐゴシック"/>
              </a:rPr>
              <a:t>minimize</a:t>
            </a:r>
            <a:r>
              <a:rPr lang="fr-FR" baseline="0" dirty="0" smtClean="0">
                <a:ea typeface="ＭＳ Ｐゴシック"/>
              </a:rPr>
              <a:t> the data </a:t>
            </a:r>
            <a:r>
              <a:rPr lang="fr-FR" baseline="0" dirty="0" err="1" smtClean="0">
                <a:ea typeface="ＭＳ Ｐゴシック"/>
              </a:rPr>
              <a:t>attachment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term</a:t>
            </a:r>
            <a:r>
              <a:rPr lang="fr-FR" baseline="0" dirty="0" smtClean="0">
                <a:ea typeface="ＭＳ Ｐゴシック"/>
              </a:rPr>
              <a:t> (</a:t>
            </a:r>
            <a:r>
              <a:rPr lang="fr-FR" baseline="0" dirty="0" err="1" smtClean="0">
                <a:ea typeface="ＭＳ Ｐゴシック"/>
              </a:rPr>
              <a:t>which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is</a:t>
            </a:r>
            <a:r>
              <a:rPr lang="fr-FR" baseline="0" dirty="0" smtClean="0">
                <a:ea typeface="ＭＳ Ｐゴシック"/>
              </a:rPr>
              <a:t> the </a:t>
            </a:r>
            <a:r>
              <a:rPr lang="fr-FR" baseline="0" dirty="0" err="1" smtClean="0">
                <a:ea typeface="ＭＳ Ｐゴシック"/>
              </a:rPr>
              <a:t>same</a:t>
            </a:r>
            <a:r>
              <a:rPr lang="fr-FR" baseline="0" dirty="0" smtClean="0">
                <a:ea typeface="ＭＳ Ｐゴシック"/>
              </a:rPr>
              <a:t> as in the </a:t>
            </a:r>
            <a:r>
              <a:rPr lang="fr-FR" baseline="0" dirty="0" err="1" smtClean="0">
                <a:ea typeface="ＭＳ Ｐゴシック"/>
              </a:rPr>
              <a:t>previous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method</a:t>
            </a:r>
            <a:r>
              <a:rPr lang="fr-FR" baseline="0" dirty="0" smtClean="0">
                <a:ea typeface="ＭＳ Ｐゴシック"/>
              </a:rPr>
              <a:t>). The </a:t>
            </a:r>
            <a:r>
              <a:rPr lang="fr-FR" baseline="0" dirty="0" err="1" smtClean="0">
                <a:ea typeface="ＭＳ Ｐゴシック"/>
              </a:rPr>
              <a:t>result</a:t>
            </a:r>
            <a:r>
              <a:rPr lang="fr-FR" baseline="0" dirty="0" smtClean="0">
                <a:ea typeface="ＭＳ Ｐゴシック"/>
              </a:rPr>
              <a:t> of </a:t>
            </a:r>
            <a:r>
              <a:rPr lang="fr-FR" baseline="0" dirty="0" err="1" smtClean="0">
                <a:ea typeface="ＭＳ Ｐゴシック"/>
              </a:rPr>
              <a:t>this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conjugate</a:t>
            </a:r>
            <a:r>
              <a:rPr lang="fr-FR" baseline="0" dirty="0" smtClean="0">
                <a:ea typeface="ＭＳ Ｐゴシック"/>
              </a:rPr>
              <a:t> gradient </a:t>
            </a:r>
            <a:r>
              <a:rPr lang="fr-FR" baseline="0" dirty="0" err="1" smtClean="0">
                <a:ea typeface="ＭＳ Ｐゴシック"/>
              </a:rPr>
              <a:t>highly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depends</a:t>
            </a:r>
            <a:r>
              <a:rPr lang="fr-FR" baseline="0" dirty="0" smtClean="0">
                <a:ea typeface="ＭＳ Ｐゴシック"/>
              </a:rPr>
              <a:t> on the </a:t>
            </a:r>
            <a:r>
              <a:rPr lang="fr-FR" baseline="0" dirty="0" err="1" smtClean="0">
                <a:ea typeface="ＭＳ Ｐゴシック"/>
              </a:rPr>
              <a:t>starting</a:t>
            </a:r>
            <a:r>
              <a:rPr lang="fr-FR" baseline="0" dirty="0" smtClean="0">
                <a:ea typeface="ＭＳ Ｐゴシック"/>
              </a:rPr>
              <a:t> point (</a:t>
            </a:r>
            <a:r>
              <a:rPr lang="fr-FR" baseline="0" dirty="0" err="1" smtClean="0">
                <a:ea typeface="ＭＳ Ｐゴシック"/>
              </a:rPr>
              <a:t>with</a:t>
            </a:r>
            <a:r>
              <a:rPr lang="fr-FR" baseline="0" dirty="0" smtClean="0">
                <a:ea typeface="ＭＳ Ｐゴシック"/>
              </a:rPr>
              <a:t> the data-</a:t>
            </a:r>
            <a:r>
              <a:rPr lang="fr-FR" baseline="0" dirty="0" err="1" smtClean="0">
                <a:ea typeface="ＭＳ Ｐゴシック"/>
              </a:rPr>
              <a:t>attachment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term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under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this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form</a:t>
            </a:r>
            <a:r>
              <a:rPr lang="fr-FR" baseline="0" dirty="0" smtClean="0">
                <a:ea typeface="ＭＳ Ｐゴシック"/>
              </a:rPr>
              <a:t>, </a:t>
            </a:r>
            <a:r>
              <a:rPr lang="fr-FR" baseline="0" dirty="0" err="1" smtClean="0">
                <a:ea typeface="ＭＳ Ｐゴシック"/>
              </a:rPr>
              <a:t>it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is</a:t>
            </a:r>
            <a:r>
              <a:rPr lang="fr-FR" baseline="0" dirty="0" smtClean="0">
                <a:ea typeface="ＭＳ Ｐゴシック"/>
              </a:rPr>
              <a:t> hard to talk about the </a:t>
            </a:r>
            <a:r>
              <a:rPr lang="fr-FR" baseline="0" dirty="0" err="1" smtClean="0">
                <a:ea typeface="ＭＳ Ｐゴシック"/>
              </a:rPr>
              <a:t>kernel</a:t>
            </a:r>
            <a:r>
              <a:rPr lang="fr-FR" baseline="0" dirty="0" smtClean="0">
                <a:ea typeface="ＭＳ Ｐゴシック"/>
              </a:rPr>
              <a:t> of a </a:t>
            </a:r>
            <a:r>
              <a:rPr lang="fr-FR" baseline="0" dirty="0" err="1" smtClean="0">
                <a:ea typeface="ＭＳ Ｐゴシック"/>
              </a:rPr>
              <a:t>linear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operator</a:t>
            </a:r>
            <a:r>
              <a:rPr lang="fr-FR" baseline="0" dirty="0" smtClean="0">
                <a:ea typeface="ＭＳ Ｐゴシック"/>
              </a:rPr>
              <a:t>, but </a:t>
            </a:r>
            <a:r>
              <a:rPr lang="fr-FR" baseline="0" dirty="0" err="1" smtClean="0">
                <a:ea typeface="ＭＳ Ｐゴシック"/>
              </a:rPr>
              <a:t>just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consider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we’re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reconstructing</a:t>
            </a:r>
            <a:r>
              <a:rPr lang="fr-FR" baseline="0" dirty="0" smtClean="0">
                <a:ea typeface="ＭＳ Ｐゴシック"/>
              </a:rPr>
              <a:t> 10 volumes </a:t>
            </a:r>
            <a:r>
              <a:rPr lang="fr-FR" baseline="0" dirty="0" err="1" smtClean="0">
                <a:ea typeface="ＭＳ Ｐゴシック"/>
              </a:rPr>
              <a:t>with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enough</a:t>
            </a:r>
            <a:r>
              <a:rPr lang="fr-FR" baseline="0" dirty="0" smtClean="0">
                <a:ea typeface="ＭＳ Ｐゴシック"/>
              </a:rPr>
              <a:t> data for one, </a:t>
            </a:r>
            <a:r>
              <a:rPr lang="fr-FR" baseline="0" dirty="0" err="1" smtClean="0">
                <a:ea typeface="ＭＳ Ｐゴシック"/>
              </a:rPr>
              <a:t>so</a:t>
            </a:r>
            <a:r>
              <a:rPr lang="fr-FR" baseline="0" dirty="0" smtClean="0">
                <a:ea typeface="ＭＳ Ｐゴシック"/>
              </a:rPr>
              <a:t> the system </a:t>
            </a:r>
            <a:r>
              <a:rPr lang="fr-FR" baseline="0" dirty="0" err="1" smtClean="0">
                <a:ea typeface="ＭＳ Ｐゴシック"/>
              </a:rPr>
              <a:t>is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underdetermined</a:t>
            </a:r>
            <a:r>
              <a:rPr lang="fr-FR" baseline="0" dirty="0" smtClean="0">
                <a:ea typeface="ＭＳ Ｐゴシック"/>
              </a:rPr>
              <a:t>), </a:t>
            </a:r>
            <a:r>
              <a:rPr lang="fr-FR" baseline="0" dirty="0" err="1" smtClean="0">
                <a:ea typeface="ＭＳ Ｐゴシック"/>
              </a:rPr>
              <a:t>so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we</a:t>
            </a:r>
            <a:r>
              <a:rPr lang="fr-FR" baseline="0" dirty="0" smtClean="0">
                <a:ea typeface="ＭＳ Ｐゴシック"/>
              </a:rPr>
              <a:t> have to </a:t>
            </a:r>
            <a:r>
              <a:rPr lang="fr-FR" baseline="0" dirty="0" err="1" smtClean="0">
                <a:ea typeface="ＭＳ Ｐゴシック"/>
              </a:rPr>
              <a:t>apply</a:t>
            </a:r>
            <a:r>
              <a:rPr lang="fr-FR" baseline="0" dirty="0" smtClean="0">
                <a:ea typeface="ＭＳ Ｐゴシック"/>
              </a:rPr>
              <a:t> the </a:t>
            </a:r>
            <a:r>
              <a:rPr lang="fr-FR" baseline="0" dirty="0" err="1" smtClean="0">
                <a:ea typeface="ＭＳ Ｐゴシック"/>
              </a:rPr>
              <a:t>other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constraints</a:t>
            </a:r>
            <a:r>
              <a:rPr lang="fr-FR" baseline="0" dirty="0" smtClean="0">
                <a:ea typeface="ＭＳ Ｐゴシック"/>
              </a:rPr>
              <a:t> to move </a:t>
            </a:r>
            <a:r>
              <a:rPr lang="fr-FR" baseline="0" dirty="0" err="1" smtClean="0">
                <a:ea typeface="ＭＳ Ｐゴシック"/>
              </a:rPr>
              <a:t>this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starting</a:t>
            </a:r>
            <a:r>
              <a:rPr lang="fr-FR" baseline="0" dirty="0" smtClean="0">
                <a:ea typeface="ＭＳ Ｐゴシック"/>
              </a:rPr>
              <a:t> point, and </a:t>
            </a:r>
            <a:r>
              <a:rPr lang="fr-FR" baseline="0" dirty="0" err="1" smtClean="0">
                <a:ea typeface="ＭＳ Ｐゴシック"/>
              </a:rPr>
              <a:t>loop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several</a:t>
            </a:r>
            <a:r>
              <a:rPr lang="fr-FR" baseline="0" dirty="0" smtClean="0">
                <a:ea typeface="ＭＳ Ｐゴシック"/>
              </a:rPr>
              <a:t> times.</a:t>
            </a:r>
          </a:p>
          <a:p>
            <a:r>
              <a:rPr lang="fr-FR" baseline="0" dirty="0" smtClean="0">
                <a:ea typeface="ＭＳ Ｐゴシック"/>
              </a:rPr>
              <a:t>The </a:t>
            </a:r>
            <a:r>
              <a:rPr lang="fr-FR" baseline="0" dirty="0" err="1" smtClean="0">
                <a:ea typeface="ＭＳ Ｐゴシック"/>
              </a:rPr>
              <a:t>other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constraints</a:t>
            </a:r>
            <a:r>
              <a:rPr lang="fr-FR" baseline="0" dirty="0" smtClean="0">
                <a:ea typeface="ＭＳ Ｐゴシック"/>
              </a:rPr>
              <a:t> are :</a:t>
            </a:r>
          </a:p>
          <a:p>
            <a:pPr>
              <a:buFontTx/>
              <a:buChar char="-"/>
            </a:pPr>
            <a:r>
              <a:rPr lang="fr-FR" baseline="0" dirty="0" err="1" smtClean="0">
                <a:ea typeface="ＭＳ Ｐゴシック"/>
              </a:rPr>
              <a:t>positivity</a:t>
            </a:r>
            <a:r>
              <a:rPr lang="fr-FR" baseline="0" dirty="0" smtClean="0">
                <a:ea typeface="ＭＳ Ｐゴシック"/>
              </a:rPr>
              <a:t> : </a:t>
            </a:r>
            <a:r>
              <a:rPr lang="fr-FR" baseline="0" dirty="0" err="1" smtClean="0">
                <a:ea typeface="ＭＳ Ｐゴシック"/>
              </a:rPr>
              <a:t>we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just</a:t>
            </a:r>
            <a:r>
              <a:rPr lang="fr-FR" baseline="0" dirty="0" smtClean="0">
                <a:ea typeface="ＭＳ Ｐゴシック"/>
              </a:rPr>
              <a:t> set all the </a:t>
            </a:r>
            <a:r>
              <a:rPr lang="fr-FR" baseline="0" dirty="0" err="1" smtClean="0">
                <a:ea typeface="ＭＳ Ｐゴシック"/>
              </a:rPr>
              <a:t>negative</a:t>
            </a:r>
            <a:r>
              <a:rPr lang="fr-FR" baseline="0" dirty="0" smtClean="0">
                <a:ea typeface="ＭＳ Ｐゴシック"/>
              </a:rPr>
              <a:t> voxels to </a:t>
            </a:r>
            <a:r>
              <a:rPr lang="fr-FR" baseline="0" dirty="0" err="1" smtClean="0">
                <a:ea typeface="ＭＳ Ｐゴシック"/>
              </a:rPr>
              <a:t>zero</a:t>
            </a:r>
            <a:endParaRPr lang="fr-FR" baseline="0" dirty="0" smtClean="0">
              <a:ea typeface="ＭＳ Ｐゴシック"/>
            </a:endParaRPr>
          </a:p>
          <a:p>
            <a:pPr>
              <a:buFontTx/>
              <a:buChar char="-"/>
            </a:pPr>
            <a:r>
              <a:rPr lang="fr-FR" baseline="0" dirty="0" smtClean="0">
                <a:ea typeface="ＭＳ Ｐゴシック"/>
              </a:rPr>
              <a:t>No </a:t>
            </a:r>
            <a:r>
              <a:rPr lang="fr-FR" baseline="0" dirty="0" err="1" smtClean="0">
                <a:ea typeface="ＭＳ Ｐゴシック"/>
              </a:rPr>
              <a:t>movement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outside</a:t>
            </a:r>
            <a:r>
              <a:rPr lang="fr-FR" baseline="0" dirty="0" smtClean="0">
                <a:ea typeface="ＭＳ Ｐゴシック"/>
              </a:rPr>
              <a:t> the segmentation of the </a:t>
            </a:r>
            <a:r>
              <a:rPr lang="fr-FR" baseline="0" dirty="0" err="1" smtClean="0">
                <a:ea typeface="ＭＳ Ｐゴシック"/>
              </a:rPr>
              <a:t>heart</a:t>
            </a:r>
            <a:r>
              <a:rPr lang="fr-FR" baseline="0" dirty="0" smtClean="0">
                <a:ea typeface="ＭＳ Ｐゴシック"/>
              </a:rPr>
              <a:t> : </a:t>
            </a:r>
            <a:r>
              <a:rPr lang="fr-FR" baseline="0" dirty="0" err="1" smtClean="0">
                <a:ea typeface="ＭＳ Ｐゴシック"/>
              </a:rPr>
              <a:t>we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average</a:t>
            </a:r>
            <a:r>
              <a:rPr lang="fr-FR" baseline="0" dirty="0" smtClean="0">
                <a:ea typeface="ＭＳ Ｐゴシック"/>
              </a:rPr>
              <a:t> the voxels </a:t>
            </a:r>
            <a:r>
              <a:rPr lang="fr-FR" baseline="0" dirty="0" err="1" smtClean="0">
                <a:ea typeface="ＭＳ Ｐゴシック"/>
              </a:rPr>
              <a:t>along</a:t>
            </a:r>
            <a:r>
              <a:rPr lang="fr-FR" baseline="0" dirty="0" smtClean="0">
                <a:ea typeface="ＭＳ Ｐゴシック"/>
              </a:rPr>
              <a:t> time </a:t>
            </a:r>
            <a:r>
              <a:rPr lang="fr-FR" baseline="0" dirty="0" err="1" smtClean="0">
                <a:ea typeface="ＭＳ Ｐゴシック"/>
              </a:rPr>
              <a:t>outside</a:t>
            </a:r>
            <a:r>
              <a:rPr lang="fr-FR" baseline="0" dirty="0" smtClean="0">
                <a:ea typeface="ＭＳ Ｐゴシック"/>
              </a:rPr>
              <a:t> the ROI</a:t>
            </a:r>
          </a:p>
          <a:p>
            <a:pPr>
              <a:buFontTx/>
              <a:buChar char="-"/>
            </a:pPr>
            <a:r>
              <a:rPr lang="fr-FR" baseline="0" dirty="0" smtClean="0">
                <a:ea typeface="ＭＳ Ｐゴシック"/>
              </a:rPr>
              <a:t>Spatial TV </a:t>
            </a:r>
            <a:r>
              <a:rPr lang="fr-FR" baseline="0" dirty="0" err="1" smtClean="0">
                <a:ea typeface="ＭＳ Ｐゴシック"/>
              </a:rPr>
              <a:t>minimization</a:t>
            </a:r>
            <a:endParaRPr lang="fr-FR" baseline="0" dirty="0" smtClean="0">
              <a:ea typeface="ＭＳ Ｐゴシック"/>
            </a:endParaRPr>
          </a:p>
          <a:p>
            <a:pPr>
              <a:buFontTx/>
              <a:buChar char="-"/>
            </a:pPr>
            <a:r>
              <a:rPr lang="fr-FR" baseline="0" dirty="0" smtClean="0">
                <a:ea typeface="ＭＳ Ｐゴシック"/>
              </a:rPr>
              <a:t>Temporal TV </a:t>
            </a:r>
            <a:r>
              <a:rPr lang="fr-FR" baseline="0" dirty="0" err="1" smtClean="0">
                <a:ea typeface="ＭＳ Ｐゴシック"/>
              </a:rPr>
              <a:t>minimization</a:t>
            </a:r>
            <a:r>
              <a:rPr lang="fr-FR" baseline="0" dirty="0" smtClean="0">
                <a:ea typeface="ＭＳ Ｐゴシック"/>
              </a:rPr>
              <a:t>, </a:t>
            </a:r>
            <a:r>
              <a:rPr lang="fr-FR" baseline="0" dirty="0" err="1" smtClean="0">
                <a:ea typeface="ＭＳ Ｐゴシック"/>
              </a:rPr>
              <a:t>both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using</a:t>
            </a:r>
            <a:r>
              <a:rPr lang="fr-FR" baseline="0" dirty="0" smtClean="0">
                <a:ea typeface="ＭＳ Ｐゴシック"/>
              </a:rPr>
              <a:t> a simple </a:t>
            </a:r>
            <a:r>
              <a:rPr lang="fr-FR" baseline="0" dirty="0" err="1" smtClean="0">
                <a:ea typeface="ＭＳ Ｐゴシック"/>
              </a:rPr>
              <a:t>steepest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descent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approach</a:t>
            </a:r>
            <a:r>
              <a:rPr lang="fr-FR" baseline="0" dirty="0" smtClean="0">
                <a:ea typeface="ＭＳ Ｐゴシック"/>
              </a:rPr>
              <a:t>, </a:t>
            </a:r>
            <a:r>
              <a:rPr lang="fr-FR" baseline="0" dirty="0" err="1" smtClean="0">
                <a:ea typeface="ＭＳ Ｐゴシック"/>
              </a:rPr>
              <a:t>with</a:t>
            </a:r>
            <a:r>
              <a:rPr lang="fr-FR" baseline="0" dirty="0" smtClean="0">
                <a:ea typeface="ＭＳ Ｐゴシック"/>
              </a:rPr>
              <a:t> a data-</a:t>
            </a:r>
            <a:r>
              <a:rPr lang="fr-FR" baseline="0" dirty="0" err="1" smtClean="0">
                <a:ea typeface="ＭＳ Ｐゴシック"/>
              </a:rPr>
              <a:t>attachment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term</a:t>
            </a:r>
            <a:r>
              <a:rPr lang="fr-FR" baseline="0" dirty="0" smtClean="0">
                <a:ea typeface="ＭＳ Ｐゴシック"/>
              </a:rPr>
              <a:t> (to </a:t>
            </a:r>
            <a:r>
              <a:rPr lang="fr-FR" baseline="0" dirty="0" err="1" smtClean="0">
                <a:ea typeface="ＭＳ Ｐゴシック"/>
              </a:rPr>
              <a:t>avoid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ending</a:t>
            </a:r>
            <a:r>
              <a:rPr lang="fr-FR" baseline="0" dirty="0" smtClean="0">
                <a:ea typeface="ＭＳ Ｐゴシック"/>
              </a:rPr>
              <a:t> up </a:t>
            </a:r>
            <a:r>
              <a:rPr lang="fr-FR" baseline="0" dirty="0" err="1" smtClean="0">
                <a:ea typeface="ＭＳ Ｐゴシック"/>
              </a:rPr>
              <a:t>with</a:t>
            </a:r>
            <a:r>
              <a:rPr lang="fr-FR" baseline="0" dirty="0" smtClean="0">
                <a:ea typeface="ＭＳ Ｐゴシック"/>
              </a:rPr>
              <a:t> a flat image)</a:t>
            </a:r>
          </a:p>
          <a:p>
            <a:pPr>
              <a:buFontTx/>
              <a:buChar char="-"/>
            </a:pPr>
            <a:endParaRPr lang="fr-FR" baseline="0" dirty="0" smtClean="0">
              <a:ea typeface="ＭＳ Ｐゴシック"/>
            </a:endParaRPr>
          </a:p>
          <a:p>
            <a:pPr>
              <a:buFontTx/>
              <a:buNone/>
            </a:pPr>
            <a:r>
              <a:rPr lang="fr-FR" baseline="0" dirty="0" smtClean="0">
                <a:ea typeface="ＭＳ Ｐゴシック"/>
              </a:rPr>
              <a:t>There are </a:t>
            </a:r>
            <a:r>
              <a:rPr lang="fr-FR" baseline="0" dirty="0" err="1" smtClean="0">
                <a:ea typeface="ＭＳ Ｐゴシック"/>
              </a:rPr>
              <a:t>many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advantages</a:t>
            </a:r>
            <a:r>
              <a:rPr lang="fr-FR" baseline="0" dirty="0" smtClean="0">
                <a:ea typeface="ＭＳ Ｐゴシック"/>
              </a:rPr>
              <a:t> to </a:t>
            </a:r>
            <a:r>
              <a:rPr lang="fr-FR" baseline="0" dirty="0" err="1" smtClean="0">
                <a:ea typeface="ＭＳ Ｐゴシック"/>
              </a:rPr>
              <a:t>this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approach</a:t>
            </a:r>
            <a:r>
              <a:rPr lang="fr-FR" baseline="0" dirty="0" smtClean="0">
                <a:ea typeface="ＭＳ Ｐゴシック"/>
              </a:rPr>
              <a:t>, and one major drawback. So first, the drawback: </a:t>
            </a:r>
            <a:r>
              <a:rPr lang="fr-FR" baseline="0" dirty="0" err="1" smtClean="0">
                <a:ea typeface="ＭＳ Ｐゴシック"/>
              </a:rPr>
              <a:t>it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is</a:t>
            </a:r>
            <a:r>
              <a:rPr lang="fr-FR" baseline="0" dirty="0" smtClean="0">
                <a:ea typeface="ＭＳ Ｐゴシック"/>
              </a:rPr>
              <a:t> hard to </a:t>
            </a:r>
            <a:r>
              <a:rPr lang="fr-FR" baseline="0" dirty="0" err="1" smtClean="0">
                <a:ea typeface="ＭＳ Ｐゴシック"/>
              </a:rPr>
              <a:t>prove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that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this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algorithm</a:t>
            </a:r>
            <a:r>
              <a:rPr lang="fr-FR" baseline="0" dirty="0" smtClean="0">
                <a:ea typeface="ＭＳ Ｐゴシック"/>
              </a:rPr>
              <a:t> converges. But </a:t>
            </a:r>
            <a:r>
              <a:rPr lang="fr-FR" baseline="0" dirty="0" err="1" smtClean="0">
                <a:ea typeface="ＭＳ Ｐゴシック"/>
              </a:rPr>
              <a:t>using</a:t>
            </a:r>
            <a:r>
              <a:rPr lang="fr-FR" baseline="0" dirty="0" smtClean="0">
                <a:ea typeface="ＭＳ Ｐゴシック"/>
              </a:rPr>
              <a:t> the </a:t>
            </a:r>
            <a:r>
              <a:rPr lang="fr-FR" baseline="0" dirty="0" err="1" smtClean="0">
                <a:ea typeface="ＭＳ Ｐゴシック"/>
              </a:rPr>
              <a:t>theory</a:t>
            </a:r>
            <a:r>
              <a:rPr lang="fr-FR" baseline="0" dirty="0" smtClean="0">
                <a:ea typeface="ＭＳ Ｐゴシック"/>
              </a:rPr>
              <a:t> of non-expansive </a:t>
            </a:r>
            <a:r>
              <a:rPr lang="fr-FR" baseline="0" dirty="0" err="1" smtClean="0">
                <a:ea typeface="ＭＳ Ｐゴシック"/>
              </a:rPr>
              <a:t>mappings</a:t>
            </a:r>
            <a:r>
              <a:rPr lang="fr-FR" baseline="0" dirty="0" smtClean="0">
                <a:ea typeface="ＭＳ Ｐゴシック"/>
              </a:rPr>
              <a:t>, I </a:t>
            </a:r>
            <a:r>
              <a:rPr lang="fr-FR" baseline="0" dirty="0" err="1" smtClean="0">
                <a:ea typeface="ＭＳ Ｐゴシック"/>
              </a:rPr>
              <a:t>did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prove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that</a:t>
            </a:r>
            <a:r>
              <a:rPr lang="fr-FR" baseline="0" dirty="0" smtClean="0">
                <a:ea typeface="ＭＳ Ｐゴシック"/>
              </a:rPr>
              <a:t> if </a:t>
            </a:r>
            <a:r>
              <a:rPr lang="fr-FR" baseline="0" dirty="0" err="1" smtClean="0">
                <a:ea typeface="ＭＳ Ｐゴシック"/>
              </a:rPr>
              <a:t>it</a:t>
            </a:r>
            <a:r>
              <a:rPr lang="fr-FR" baseline="0" dirty="0" smtClean="0">
                <a:ea typeface="ＭＳ Ｐゴシック"/>
              </a:rPr>
              <a:t> has </a:t>
            </a:r>
            <a:r>
              <a:rPr lang="fr-FR" baseline="0" dirty="0" err="1" smtClean="0">
                <a:ea typeface="ＭＳ Ｐゴシック"/>
              </a:rPr>
              <a:t>at</a:t>
            </a:r>
            <a:r>
              <a:rPr lang="fr-FR" baseline="0" dirty="0" smtClean="0">
                <a:ea typeface="ＭＳ Ｐゴシック"/>
              </a:rPr>
              <a:t> least one </a:t>
            </a:r>
            <a:r>
              <a:rPr lang="fr-FR" baseline="0" dirty="0" err="1" smtClean="0">
                <a:ea typeface="ＭＳ Ｐゴシック"/>
              </a:rPr>
              <a:t>fixed</a:t>
            </a:r>
            <a:r>
              <a:rPr lang="fr-FR" baseline="0" dirty="0" smtClean="0">
                <a:ea typeface="ＭＳ Ｐゴシック"/>
              </a:rPr>
              <a:t> point, </a:t>
            </a:r>
            <a:r>
              <a:rPr lang="fr-FR" baseline="0" dirty="0" err="1" smtClean="0">
                <a:ea typeface="ＭＳ Ｐゴシック"/>
              </a:rPr>
              <a:t>it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does</a:t>
            </a:r>
            <a:r>
              <a:rPr lang="fr-FR" baseline="0" dirty="0" smtClean="0">
                <a:ea typeface="ＭＳ Ｐゴシック"/>
              </a:rPr>
              <a:t> converge. </a:t>
            </a:r>
            <a:r>
              <a:rPr lang="fr-FR" baseline="0" dirty="0" err="1" smtClean="0">
                <a:ea typeface="ＭＳ Ｐゴシック"/>
              </a:rPr>
              <a:t>Whether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it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does</a:t>
            </a:r>
            <a:r>
              <a:rPr lang="fr-FR" baseline="0" dirty="0" smtClean="0">
                <a:ea typeface="ＭＳ Ｐゴシック"/>
              </a:rPr>
              <a:t> have a </a:t>
            </a:r>
            <a:r>
              <a:rPr lang="fr-FR" baseline="0" dirty="0" err="1" smtClean="0">
                <a:ea typeface="ＭＳ Ｐゴシック"/>
              </a:rPr>
              <a:t>fixed</a:t>
            </a:r>
            <a:r>
              <a:rPr lang="fr-FR" baseline="0" dirty="0" smtClean="0">
                <a:ea typeface="ＭＳ Ｐゴシック"/>
              </a:rPr>
              <a:t> point, </a:t>
            </a:r>
            <a:r>
              <a:rPr lang="fr-FR" baseline="0" dirty="0" err="1" smtClean="0">
                <a:ea typeface="ＭＳ Ｐゴシック"/>
              </a:rPr>
              <a:t>that’s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another</a:t>
            </a:r>
            <a:r>
              <a:rPr lang="fr-FR" baseline="0" dirty="0" smtClean="0">
                <a:ea typeface="ＭＳ Ｐゴシック"/>
              </a:rPr>
              <a:t> question.</a:t>
            </a:r>
          </a:p>
          <a:p>
            <a:pPr>
              <a:buFontTx/>
              <a:buNone/>
            </a:pPr>
            <a:r>
              <a:rPr lang="fr-FR" baseline="0" dirty="0" err="1" smtClean="0">
                <a:ea typeface="ＭＳ Ｐゴシック"/>
              </a:rPr>
              <a:t>Now</a:t>
            </a:r>
            <a:r>
              <a:rPr lang="fr-FR" baseline="0" dirty="0" smtClean="0">
                <a:ea typeface="ＭＳ Ｐゴシック"/>
              </a:rPr>
              <a:t> for the </a:t>
            </a:r>
            <a:r>
              <a:rPr lang="fr-FR" baseline="0" dirty="0" err="1" smtClean="0">
                <a:ea typeface="ＭＳ Ｐゴシック"/>
              </a:rPr>
              <a:t>benefits</a:t>
            </a:r>
            <a:r>
              <a:rPr lang="fr-FR" baseline="0" dirty="0" smtClean="0">
                <a:ea typeface="ＭＳ Ｐゴシック"/>
              </a:rPr>
              <a:t>: </a:t>
            </a:r>
          </a:p>
          <a:p>
            <a:pPr>
              <a:buFontTx/>
              <a:buNone/>
            </a:pPr>
            <a:r>
              <a:rPr lang="fr-FR" baseline="0" dirty="0" smtClean="0">
                <a:ea typeface="ＭＳ Ｐゴシック"/>
              </a:rPr>
              <a:t>It </a:t>
            </a:r>
            <a:r>
              <a:rPr lang="fr-FR" baseline="0" dirty="0" err="1" smtClean="0">
                <a:ea typeface="ＭＳ Ｐゴシック"/>
              </a:rPr>
              <a:t>is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easy</a:t>
            </a:r>
            <a:r>
              <a:rPr lang="fr-FR" baseline="0" dirty="0" smtClean="0">
                <a:ea typeface="ＭＳ Ｐゴシック"/>
              </a:rPr>
              <a:t> to </a:t>
            </a:r>
            <a:r>
              <a:rPr lang="fr-FR" baseline="0" dirty="0" err="1" smtClean="0">
                <a:ea typeface="ＭＳ Ｐゴシック"/>
              </a:rPr>
              <a:t>enforce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only</a:t>
            </a:r>
            <a:r>
              <a:rPr lang="fr-FR" baseline="0" dirty="0" smtClean="0">
                <a:ea typeface="ＭＳ Ｐゴシック"/>
              </a:rPr>
              <a:t> a </a:t>
            </a:r>
            <a:r>
              <a:rPr lang="fr-FR" baseline="0" dirty="0" err="1" smtClean="0">
                <a:ea typeface="ＭＳ Ｐゴシック"/>
              </a:rPr>
              <a:t>subset</a:t>
            </a:r>
            <a:r>
              <a:rPr lang="fr-FR" baseline="0" dirty="0" smtClean="0">
                <a:ea typeface="ＭＳ Ｐゴシック"/>
              </a:rPr>
              <a:t> of the </a:t>
            </a:r>
            <a:r>
              <a:rPr lang="fr-FR" baseline="0" dirty="0" err="1" smtClean="0">
                <a:ea typeface="ＭＳ Ｐゴシック"/>
              </a:rPr>
              <a:t>constraints</a:t>
            </a:r>
            <a:r>
              <a:rPr lang="fr-FR" baseline="0" dirty="0" smtClean="0">
                <a:ea typeface="ＭＳ Ｐゴシック"/>
              </a:rPr>
              <a:t>, in </a:t>
            </a:r>
            <a:r>
              <a:rPr lang="fr-FR" baseline="0" dirty="0" err="1" smtClean="0">
                <a:ea typeface="ＭＳ Ｐゴシック"/>
              </a:rPr>
              <a:t>order</a:t>
            </a:r>
            <a:r>
              <a:rPr lang="fr-FR" baseline="0" dirty="0" smtClean="0">
                <a:ea typeface="ＭＳ Ｐゴシック"/>
              </a:rPr>
              <a:t> to observe the </a:t>
            </a:r>
            <a:r>
              <a:rPr lang="fr-FR" baseline="0" dirty="0" err="1" smtClean="0">
                <a:ea typeface="ＭＳ Ｐゴシック"/>
              </a:rPr>
              <a:t>effect</a:t>
            </a:r>
            <a:r>
              <a:rPr lang="fr-FR" baseline="0" dirty="0" smtClean="0">
                <a:ea typeface="ＭＳ Ｐゴシック"/>
              </a:rPr>
              <a:t> of </a:t>
            </a:r>
            <a:r>
              <a:rPr lang="fr-FR" baseline="0" dirty="0" err="1" smtClean="0">
                <a:ea typeface="ＭＳ Ｐゴシック"/>
              </a:rPr>
              <a:t>each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constraint</a:t>
            </a:r>
            <a:r>
              <a:rPr lang="fr-FR" baseline="0" dirty="0" smtClean="0">
                <a:ea typeface="ＭＳ Ｐゴシック"/>
              </a:rPr>
              <a:t> and fine-tune </a:t>
            </a:r>
            <a:r>
              <a:rPr lang="fr-FR" baseline="0" dirty="0" err="1" smtClean="0">
                <a:ea typeface="ＭＳ Ｐゴシック"/>
              </a:rPr>
              <a:t>it</a:t>
            </a:r>
            <a:endParaRPr lang="fr-FR" baseline="0" dirty="0" smtClean="0">
              <a:ea typeface="ＭＳ Ｐゴシック"/>
            </a:endParaRPr>
          </a:p>
          <a:p>
            <a:pPr>
              <a:buFontTx/>
              <a:buNone/>
            </a:pPr>
            <a:r>
              <a:rPr lang="fr-FR" baseline="0" dirty="0" smtClean="0">
                <a:ea typeface="ＭＳ Ｐゴシック"/>
              </a:rPr>
              <a:t>The </a:t>
            </a:r>
            <a:r>
              <a:rPr lang="fr-FR" baseline="0" dirty="0" err="1" smtClean="0">
                <a:ea typeface="ＭＳ Ｐゴシック"/>
              </a:rPr>
              <a:t>constraints</a:t>
            </a:r>
            <a:r>
              <a:rPr lang="fr-FR" baseline="0" dirty="0" smtClean="0">
                <a:ea typeface="ＭＳ Ｐゴシック"/>
              </a:rPr>
              <a:t> are, to a large </a:t>
            </a:r>
            <a:r>
              <a:rPr lang="fr-FR" baseline="0" dirty="0" err="1" smtClean="0">
                <a:ea typeface="ＭＳ Ｐゴシック"/>
              </a:rPr>
              <a:t>extent</a:t>
            </a:r>
            <a:r>
              <a:rPr lang="fr-FR" baseline="0" dirty="0" smtClean="0">
                <a:ea typeface="ＭＳ Ｐゴシック"/>
              </a:rPr>
              <a:t>, </a:t>
            </a:r>
            <a:r>
              <a:rPr lang="fr-FR" baseline="0" dirty="0" err="1" smtClean="0">
                <a:ea typeface="ＭＳ Ｐゴシック"/>
              </a:rPr>
              <a:t>indenpendant</a:t>
            </a:r>
            <a:r>
              <a:rPr lang="fr-FR" baseline="0" dirty="0" smtClean="0">
                <a:ea typeface="ＭＳ Ｐゴシック"/>
              </a:rPr>
              <a:t>, and </a:t>
            </a:r>
            <a:r>
              <a:rPr lang="fr-FR" baseline="0" dirty="0" err="1" smtClean="0">
                <a:ea typeface="ＭＳ Ｐゴシック"/>
              </a:rPr>
              <a:t>can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be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tuned</a:t>
            </a:r>
            <a:r>
              <a:rPr lang="fr-FR" baseline="0" dirty="0" smtClean="0">
                <a:ea typeface="ＭＳ Ｐゴシック"/>
              </a:rPr>
              <a:t> one by one</a:t>
            </a:r>
          </a:p>
          <a:p>
            <a:pPr>
              <a:buFontTx/>
              <a:buNone/>
            </a:pPr>
            <a:r>
              <a:rPr lang="fr-FR" baseline="0" dirty="0" smtClean="0">
                <a:ea typeface="ＭＳ Ｐゴシック"/>
              </a:rPr>
              <a:t>It </a:t>
            </a:r>
            <a:r>
              <a:rPr lang="fr-FR" baseline="0" dirty="0" err="1" smtClean="0">
                <a:ea typeface="ＭＳ Ｐゴシック"/>
              </a:rPr>
              <a:t>would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be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easy</a:t>
            </a:r>
            <a:r>
              <a:rPr lang="fr-FR" baseline="0" dirty="0" smtClean="0">
                <a:ea typeface="ＭＳ Ｐゴシック"/>
              </a:rPr>
              <a:t> to </a:t>
            </a:r>
            <a:r>
              <a:rPr lang="fr-FR" baseline="0" dirty="0" err="1" smtClean="0">
                <a:ea typeface="ＭＳ Ｐゴシック"/>
              </a:rPr>
              <a:t>add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constraints</a:t>
            </a:r>
            <a:endParaRPr lang="fr-FR" baseline="0" dirty="0" smtClean="0">
              <a:ea typeface="ＭＳ Ｐゴシック"/>
            </a:endParaRPr>
          </a:p>
          <a:p>
            <a:pPr>
              <a:buFontTx/>
              <a:buNone/>
            </a:pPr>
            <a:endParaRPr lang="fr-FR" baseline="0" dirty="0" smtClean="0">
              <a:ea typeface="ＭＳ Ｐゴシック"/>
            </a:endParaRPr>
          </a:p>
          <a:p>
            <a:pPr>
              <a:buFontTx/>
              <a:buNone/>
            </a:pPr>
            <a:r>
              <a:rPr lang="fr-FR" baseline="0" dirty="0" err="1" smtClean="0">
                <a:ea typeface="ＭＳ Ｐゴシック"/>
              </a:rPr>
              <a:t>Now</a:t>
            </a:r>
            <a:r>
              <a:rPr lang="fr-FR" baseline="0" dirty="0" smtClean="0">
                <a:ea typeface="ＭＳ Ｐゴシック"/>
              </a:rPr>
              <a:t> </a:t>
            </a:r>
            <a:r>
              <a:rPr lang="fr-FR" baseline="0" dirty="0" err="1" smtClean="0">
                <a:ea typeface="ＭＳ Ｐゴシック"/>
              </a:rPr>
              <a:t>let’s</a:t>
            </a:r>
            <a:r>
              <a:rPr lang="fr-FR" baseline="0" dirty="0" smtClean="0">
                <a:ea typeface="ＭＳ Ｐゴシック"/>
              </a:rPr>
              <a:t> look </a:t>
            </a:r>
            <a:r>
              <a:rPr lang="fr-FR" baseline="0" dirty="0" err="1" smtClean="0">
                <a:ea typeface="ＭＳ Ｐゴシック"/>
              </a:rPr>
              <a:t>at</a:t>
            </a:r>
            <a:r>
              <a:rPr lang="fr-FR" baseline="0" dirty="0" smtClean="0">
                <a:ea typeface="ＭＳ Ｐゴシック"/>
              </a:rPr>
              <a:t> the </a:t>
            </a:r>
            <a:r>
              <a:rPr lang="fr-FR" baseline="0" dirty="0" err="1" smtClean="0">
                <a:ea typeface="ＭＳ Ｐゴシック"/>
              </a:rPr>
              <a:t>results</a:t>
            </a:r>
            <a:endParaRPr lang="fr-FR" baseline="0" dirty="0" smtClean="0">
              <a:ea typeface="ＭＳ Ｐゴシック"/>
            </a:endParaRPr>
          </a:p>
        </p:txBody>
      </p:sp>
      <p:sp>
        <p:nvSpPr>
          <p:cNvPr id="81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/>
            <a:fld id="{70B91B26-BA41-43C5-9AC9-A12C39DE2E82}" type="slidenum">
              <a:rPr lang="fr-FR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6</a:t>
            </a:fld>
            <a:endParaRPr lang="fr-FR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7542330" cy="818710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noProof="0" smtClean="0"/>
              <a:t>Cliquez et modifiez le titre</a:t>
            </a:r>
            <a:endParaRPr lang="fr-FR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1509" y="908720"/>
            <a:ext cx="8865985" cy="5670630"/>
          </a:xfrm>
        </p:spPr>
        <p:txBody>
          <a:bodyPr/>
          <a:lstStyle>
            <a:lvl2pPr>
              <a:defRPr sz="2200"/>
            </a:lvl2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fr-FR" noProof="0" dirty="0"/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0" y="818710"/>
            <a:ext cx="9144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96361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Cliquez et modifiez le titre</a:t>
            </a:r>
            <a:endParaRPr lang="fr-FR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53724"/>
            <a:ext cx="4038600" cy="5625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53724"/>
            <a:ext cx="4038600" cy="56256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fr-FR" noProof="0" dirty="0"/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18510" y="818710"/>
            <a:ext cx="9144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83795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29977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542330" cy="77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dirty="0" smtClean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47033" y="953725"/>
            <a:ext cx="8880461" cy="570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</a:p>
        </p:txBody>
      </p:sp>
      <p:pic>
        <p:nvPicPr>
          <p:cNvPr id="1028" name="Picture 11" descr="g25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2330" y="8620"/>
            <a:ext cx="1596870" cy="49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72732" y="2223120"/>
            <a:ext cx="180020" cy="916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136067" y="6662391"/>
            <a:ext cx="1420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-109" charset="-128"/>
                <a:cs typeface="Arial" pitchFamily="34" charset="0"/>
              </a:rPr>
              <a:t>HCRES janvier 2014</a:t>
            </a: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109" charset="-128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369459" y="6669360"/>
            <a:ext cx="367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31241E-3D6F-4C54-A853-5BF05B74E9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-109" charset="0"/>
                <a:ea typeface="ＭＳ Ｐゴシック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-109" charset="0"/>
              <a:ea typeface="ＭＳ Ｐゴシック"/>
              <a:cs typeface="Arial" pitchFamily="34" charset="0"/>
            </a:endParaRPr>
          </a:p>
        </p:txBody>
      </p:sp>
      <p:cxnSp>
        <p:nvCxnSpPr>
          <p:cNvPr id="8" name="Connecteur droit 4"/>
          <p:cNvCxnSpPr/>
          <p:nvPr userDrawn="1"/>
        </p:nvCxnSpPr>
        <p:spPr>
          <a:xfrm>
            <a:off x="18510" y="818710"/>
            <a:ext cx="9144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0090"/>
          </a:solidFill>
          <a:effectLst/>
          <a:latin typeface="+mj-lt"/>
          <a:ea typeface="ＭＳ Ｐゴシック" pitchFamily="-109" charset="-128"/>
          <a:cs typeface="ＭＳ Ｐゴシック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-109" charset="0"/>
          <a:ea typeface="ＭＳ Ｐゴシック" pitchFamily="-109" charset="-128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-109" charset="0"/>
          <a:ea typeface="ＭＳ Ｐゴシック" pitchFamily="-109" charset="-128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-109" charset="0"/>
          <a:ea typeface="ＭＳ Ｐゴシック" pitchFamily="-109" charset="-128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-109" charset="0"/>
          <a:ea typeface="ＭＳ Ｐゴシック" pitchFamily="-109" charset="-128"/>
          <a:cs typeface="ＭＳ Ｐゴシック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00090"/>
          </a:solidFill>
          <a:latin typeface="Calibri" pitchFamily="-109" charset="0"/>
          <a:ea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00090"/>
          </a:solidFill>
          <a:latin typeface="Calibri" pitchFamily="-109" charset="0"/>
          <a:ea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00090"/>
          </a:solidFill>
          <a:latin typeface="Calibri" pitchFamily="-109" charset="0"/>
          <a:ea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00090"/>
          </a:solidFill>
          <a:latin typeface="Calibri" pitchFamily="-109" charset="0"/>
          <a:ea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b="1" kern="12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Microsoft_Office_Word_Document1.doc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359650" y="7893050"/>
            <a:ext cx="762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/>
            <a:fld id="{36A87857-53C6-476B-9D81-9E49C700D5E0}" type="slidenum">
              <a:rPr lang="fr-FR"/>
              <a:pPr eaLnBrk="1" hangingPunct="1"/>
              <a:t>1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06515" y="1458913"/>
            <a:ext cx="88209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endParaRPr lang="en-US" sz="4000" b="1" dirty="0" smtClean="0">
              <a:solidFill>
                <a:srgbClr val="000090"/>
              </a:solidFill>
              <a:ea typeface="+mn-ea"/>
              <a:cs typeface="+mn-cs"/>
            </a:endParaRPr>
          </a:p>
          <a:p>
            <a:pPr algn="ctr" defTabSz="914400">
              <a:defRPr/>
            </a:pPr>
            <a:r>
              <a:rPr lang="en-US" sz="4000" b="1" dirty="0" smtClean="0">
                <a:solidFill>
                  <a:srgbClr val="000090"/>
                </a:solidFill>
              </a:rPr>
              <a:t>Reconstruction </a:t>
            </a:r>
            <a:r>
              <a:rPr lang="en-US" sz="4000" b="1" dirty="0" err="1" smtClean="0">
                <a:solidFill>
                  <a:srgbClr val="000090"/>
                </a:solidFill>
              </a:rPr>
              <a:t>TomoDensitoMétrique</a:t>
            </a:r>
            <a:r>
              <a:rPr lang="en-US" sz="4000" b="1" dirty="0" smtClean="0">
                <a:solidFill>
                  <a:srgbClr val="000090"/>
                </a:solidFill>
              </a:rPr>
              <a:t> </a:t>
            </a:r>
          </a:p>
          <a:p>
            <a:pPr algn="ctr" defTabSz="914400">
              <a:defRPr/>
            </a:pPr>
            <a:r>
              <a:rPr lang="en-US" sz="4000" b="1" dirty="0" err="1" smtClean="0">
                <a:solidFill>
                  <a:srgbClr val="000090"/>
                </a:solidFill>
              </a:rPr>
              <a:t>conique</a:t>
            </a:r>
            <a:r>
              <a:rPr lang="en-US" sz="4000" b="1" dirty="0" smtClean="0">
                <a:solidFill>
                  <a:srgbClr val="000090"/>
                </a:solidFill>
              </a:rPr>
              <a:t> 4D</a:t>
            </a:r>
            <a:endParaRPr lang="en-US" sz="40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a typeface="ＭＳ Ｐゴシック"/>
              </a:rPr>
              <a:t>Contexte</a:t>
            </a:r>
          </a:p>
        </p:txBody>
      </p:sp>
      <p:sp>
        <p:nvSpPr>
          <p:cNvPr id="307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>
              <a:ea typeface="ＭＳ Ｐゴシック"/>
            </a:endParaRPr>
          </a:p>
          <a:p>
            <a:r>
              <a:rPr lang="fr-FR" dirty="0" smtClean="0">
                <a:ea typeface="ＭＳ Ｐゴシック"/>
              </a:rPr>
              <a:t>Interventionnel cardiaque: objectifs</a:t>
            </a:r>
          </a:p>
          <a:p>
            <a:pPr lvl="1"/>
            <a:r>
              <a:rPr lang="fr-FR" dirty="0" smtClean="0">
                <a:ea typeface="ＭＳ Ｐゴシック"/>
              </a:rPr>
              <a:t>Imagerie fonctionnelle : détection d’hypo/a-</a:t>
            </a:r>
            <a:r>
              <a:rPr lang="fr-FR" dirty="0" err="1" smtClean="0">
                <a:ea typeface="ＭＳ Ｐゴシック"/>
              </a:rPr>
              <a:t>kynésie</a:t>
            </a:r>
            <a:r>
              <a:rPr lang="fr-FR" dirty="0" smtClean="0">
                <a:ea typeface="ＭＳ Ｐゴシック"/>
              </a:rPr>
              <a:t>, mesure de la fraction d’éjection</a:t>
            </a:r>
          </a:p>
          <a:p>
            <a:pPr lvl="1"/>
            <a:r>
              <a:rPr lang="fr-FR" dirty="0" smtClean="0">
                <a:ea typeface="ＭＳ Ｐゴシック"/>
              </a:rPr>
              <a:t>Guidage des interventions pour utiliser moins d’iode (électrophysiologie, remplacement de valve aortique, angioplastie)</a:t>
            </a:r>
          </a:p>
          <a:p>
            <a:endParaRPr lang="fr-FR" dirty="0" smtClean="0">
              <a:ea typeface="ＭＳ Ｐゴシック"/>
            </a:endParaRPr>
          </a:p>
          <a:p>
            <a:r>
              <a:rPr lang="fr-FR" dirty="0" smtClean="0">
                <a:ea typeface="ＭＳ Ｐゴシック"/>
              </a:rPr>
              <a:t>Radiothérapie </a:t>
            </a:r>
            <a:r>
              <a:rPr lang="fr-FR" dirty="0" smtClean="0">
                <a:ea typeface="ＭＳ Ｐゴシック"/>
              </a:rPr>
              <a:t>du poumon: objectifs</a:t>
            </a:r>
          </a:p>
          <a:p>
            <a:pPr lvl="1"/>
            <a:r>
              <a:rPr lang="fr-FR" dirty="0">
                <a:ea typeface="ＭＳ Ｐゴシック"/>
              </a:rPr>
              <a:t>Réduire les </a:t>
            </a:r>
            <a:r>
              <a:rPr lang="fr-FR" dirty="0" smtClean="0">
                <a:ea typeface="ＭＳ Ｐゴシック"/>
              </a:rPr>
              <a:t>marges de traitement</a:t>
            </a:r>
            <a:endParaRPr lang="fr-FR" dirty="0">
              <a:ea typeface="ＭＳ Ｐゴシック"/>
            </a:endParaRPr>
          </a:p>
          <a:p>
            <a:pPr lvl="1"/>
            <a:r>
              <a:rPr lang="fr-FR" dirty="0" smtClean="0">
                <a:ea typeface="ＭＳ Ｐゴシック"/>
              </a:rPr>
              <a:t>Comparer mouvement du jour et mouvement de planning</a:t>
            </a:r>
          </a:p>
          <a:p>
            <a:pPr lvl="1"/>
            <a:r>
              <a:rPr lang="fr-FR" dirty="0" smtClean="0">
                <a:ea typeface="ＭＳ Ｐゴシック"/>
              </a:rPr>
              <a:t>Calculer la dose reçue à posteriori</a:t>
            </a:r>
          </a:p>
          <a:p>
            <a:pPr lvl="1"/>
            <a:endParaRPr lang="fr-FR" dirty="0" smtClean="0">
              <a:ea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a typeface="ＭＳ Ｐゴシック"/>
              </a:rPr>
              <a:t>Verrous</a:t>
            </a:r>
          </a:p>
        </p:txBody>
      </p:sp>
      <p:sp>
        <p:nvSpPr>
          <p:cNvPr id="307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>
              <a:ea typeface="ＭＳ Ｐゴシック"/>
            </a:endParaRPr>
          </a:p>
          <a:p>
            <a:r>
              <a:rPr lang="fr-FR" dirty="0" smtClean="0">
                <a:ea typeface="ＭＳ Ｐゴシック"/>
              </a:rPr>
              <a:t>Mouvement </a:t>
            </a:r>
          </a:p>
          <a:p>
            <a:pPr marL="57150" indent="0">
              <a:buNone/>
            </a:pPr>
            <a:r>
              <a:rPr lang="fr-FR" sz="2200" dirty="0" smtClean="0">
                <a:ea typeface="ＭＳ Ｐゴシック"/>
              </a:rPr>
              <a:t>	=&gt; </a:t>
            </a:r>
            <a:r>
              <a:rPr lang="fr-FR" sz="2200" b="0" dirty="0" smtClean="0">
                <a:ea typeface="ＭＳ Ｐゴシック"/>
              </a:rPr>
              <a:t>Synchronisation (ECG ou signal respiratoire)</a:t>
            </a:r>
          </a:p>
          <a:p>
            <a:pPr marL="57150" indent="0">
              <a:buNone/>
            </a:pPr>
            <a:r>
              <a:rPr lang="fr-FR" sz="2200" b="0" dirty="0">
                <a:ea typeface="ＭＳ Ｐゴシック"/>
              </a:rPr>
              <a:t>	</a:t>
            </a:r>
            <a:r>
              <a:rPr lang="fr-FR" sz="2200" b="0" dirty="0" smtClean="0">
                <a:ea typeface="ＭＳ Ｐゴシック"/>
              </a:rPr>
              <a:t>	=&gt; Peu de projections, mal réparties sur l’espace angulaire</a:t>
            </a:r>
          </a:p>
          <a:p>
            <a:pPr marL="57150" indent="0">
              <a:buNone/>
            </a:pPr>
            <a:r>
              <a:rPr lang="fr-FR" sz="2200" b="0" dirty="0" smtClean="0">
                <a:ea typeface="ＭＳ Ｐゴシック"/>
              </a:rPr>
              <a:t>			=&gt; Artéfacts</a:t>
            </a:r>
          </a:p>
        </p:txBody>
      </p:sp>
      <p:pic>
        <p:nvPicPr>
          <p:cNvPr id="8" name="Picture 30" descr="C:\Users\mory\Documents\Presentations\GdR ISIS 19 novembre 2014\Yslice_20_FD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3434711" y="3609020"/>
            <a:ext cx="2328097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2" descr="C:\Users\mory\Documents\Presentations\GdR ISIS 19 novembre 2014\Zslice_20_FD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6614" y="3609020"/>
            <a:ext cx="2328097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4" descr="C:\Users\mory\Documents\Presentations\GdR ISIS 19 novembre 2014\Xslice_20_FD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2808" y="3609020"/>
            <a:ext cx="2328097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051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a typeface="ＭＳ Ｐゴシック"/>
              </a:rPr>
              <a:t>Méthodes : Compensation de mouvement</a:t>
            </a:r>
          </a:p>
        </p:txBody>
      </p:sp>
      <p:sp>
        <p:nvSpPr>
          <p:cNvPr id="3075" name="Espace réservé du contenu 2"/>
          <p:cNvSpPr>
            <a:spLocks noGrp="1"/>
          </p:cNvSpPr>
          <p:nvPr>
            <p:ph idx="1"/>
          </p:nvPr>
        </p:nvSpPr>
        <p:spPr>
          <a:xfrm>
            <a:off x="161509" y="798516"/>
            <a:ext cx="8865985" cy="5670630"/>
          </a:xfrm>
        </p:spPr>
        <p:txBody>
          <a:bodyPr/>
          <a:lstStyle/>
          <a:p>
            <a:r>
              <a:rPr lang="fr-FR" dirty="0" smtClean="0">
                <a:ea typeface="ＭＳ Ｐゴシック"/>
              </a:rPr>
              <a:t>Recalage déformable 3D/3D</a:t>
            </a:r>
          </a:p>
          <a:p>
            <a:pPr lvl="1"/>
            <a:r>
              <a:rPr lang="fr-FR" dirty="0" smtClean="0">
                <a:ea typeface="ＭＳ Ｐゴシック"/>
              </a:rPr>
              <a:t>Estimation sur CT de planning</a:t>
            </a:r>
          </a:p>
          <a:p>
            <a:pPr lvl="1"/>
            <a:r>
              <a:rPr lang="fr-FR" dirty="0" smtClean="0">
                <a:ea typeface="ＭＳ Ｐゴシック"/>
              </a:rPr>
              <a:t>Reconstruction des projections coniques avec le mouvement du CT de planning</a:t>
            </a:r>
            <a:endParaRPr lang="fr-FR" dirty="0">
              <a:ea typeface="ＭＳ Ｐゴシック"/>
            </a:endParaRPr>
          </a:p>
          <a:p>
            <a:r>
              <a:rPr lang="fr-FR" dirty="0" smtClean="0">
                <a:ea typeface="ＭＳ Ｐゴシック"/>
              </a:rPr>
              <a:t>Recalage déformable 2D/3D</a:t>
            </a:r>
          </a:p>
          <a:p>
            <a:pPr lvl="1"/>
            <a:r>
              <a:rPr lang="fr-FR" dirty="0" smtClean="0">
                <a:ea typeface="ＭＳ Ｐゴシック"/>
              </a:rPr>
              <a:t>Estimation sur projections coniques et CT de planning</a:t>
            </a:r>
          </a:p>
          <a:p>
            <a:pPr lvl="1"/>
            <a:r>
              <a:rPr lang="fr-FR" dirty="0">
                <a:ea typeface="ＭＳ Ｐゴシック"/>
              </a:rPr>
              <a:t>Reconstruction des projections coniques avec </a:t>
            </a:r>
            <a:r>
              <a:rPr lang="fr-FR" dirty="0" smtClean="0">
                <a:ea typeface="ＭＳ Ｐゴシック"/>
              </a:rPr>
              <a:t>ce mouvement</a:t>
            </a:r>
          </a:p>
          <a:p>
            <a:pPr lvl="1"/>
            <a:endParaRPr lang="fr-FR" dirty="0">
              <a:ea typeface="ＭＳ Ｐゴシック"/>
            </a:endParaRPr>
          </a:p>
          <a:p>
            <a:pPr marL="0" indent="0">
              <a:buNone/>
            </a:pPr>
            <a:endParaRPr lang="fr-FR" dirty="0" smtClean="0">
              <a:ea typeface="ＭＳ Ｐゴシック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762811" y="3609019"/>
            <a:ext cx="2328098" cy="2970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3434713" y="3609018"/>
            <a:ext cx="2328098" cy="29703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06615" y="3609020"/>
            <a:ext cx="2328098" cy="29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859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a typeface="ＭＳ Ｐゴシック"/>
              </a:rPr>
              <a:t>Méthodes : Optimisation convexe régularisée</a:t>
            </a:r>
          </a:p>
        </p:txBody>
      </p:sp>
      <p:sp>
        <p:nvSpPr>
          <p:cNvPr id="307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ea typeface="ＭＳ Ｐゴシック"/>
              </a:rPr>
              <a:t>Reconstruction 4D régularisée</a:t>
            </a:r>
          </a:p>
          <a:p>
            <a:pPr lvl="1"/>
            <a:r>
              <a:rPr lang="fr-FR" dirty="0" smtClean="0">
                <a:ea typeface="ＭＳ Ｐゴシック"/>
              </a:rPr>
              <a:t>Intégralité des projections coniques</a:t>
            </a:r>
          </a:p>
          <a:p>
            <a:pPr lvl="1"/>
            <a:r>
              <a:rPr lang="fr-FR" dirty="0" smtClean="0">
                <a:ea typeface="ＭＳ Ｐゴシック"/>
              </a:rPr>
              <a:t>Manque d’information pour chaque phase compensé par des étapes de régularisation</a:t>
            </a:r>
          </a:p>
          <a:p>
            <a:pPr lvl="2"/>
            <a:r>
              <a:rPr lang="fr-FR" dirty="0" smtClean="0">
                <a:ea typeface="ＭＳ Ｐゴシック"/>
              </a:rPr>
              <a:t>Variation totale spatiale</a:t>
            </a:r>
          </a:p>
          <a:p>
            <a:pPr lvl="2"/>
            <a:r>
              <a:rPr lang="fr-FR" dirty="0" smtClean="0">
                <a:ea typeface="ＭＳ Ｐゴシック"/>
              </a:rPr>
              <a:t>Variation totale temporelle</a:t>
            </a:r>
          </a:p>
          <a:p>
            <a:pPr lvl="2"/>
            <a:r>
              <a:rPr lang="fr-FR" dirty="0" smtClean="0">
                <a:ea typeface="ＭＳ Ｐゴシック"/>
              </a:rPr>
              <a:t>Autres (positivité, support, masque de mouvement, …)</a:t>
            </a:r>
          </a:p>
          <a:p>
            <a:pPr lvl="1"/>
            <a:r>
              <a:rPr lang="fr-FR" dirty="0" smtClean="0">
                <a:ea typeface="ＭＳ Ｐゴシック"/>
              </a:rPr>
              <a:t>Méthode initialement développée pour le cœur</a:t>
            </a:r>
          </a:p>
          <a:p>
            <a:pPr lvl="1"/>
            <a:endParaRPr lang="fr-FR" dirty="0" smtClean="0">
              <a:ea typeface="ＭＳ Ｐゴシック"/>
            </a:endParaRPr>
          </a:p>
          <a:p>
            <a:pPr lvl="1"/>
            <a:endParaRPr lang="fr-FR" dirty="0" smtClean="0">
              <a:ea typeface="ＭＳ Ｐゴシック"/>
            </a:endParaRPr>
          </a:p>
          <a:p>
            <a:pPr marL="0" indent="0">
              <a:buNone/>
            </a:pPr>
            <a:endParaRPr lang="fr-FR" dirty="0" smtClean="0">
              <a:ea typeface="ＭＳ Ｐゴシック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585" y="4080620"/>
            <a:ext cx="3285365" cy="24987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7055" y="4080620"/>
            <a:ext cx="3285365" cy="249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391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341530" y="1143000"/>
            <a:ext cx="8229600" cy="45466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200"/>
              </a:spcBef>
              <a:buNone/>
            </a:pPr>
            <a:r>
              <a:rPr lang="en-US" dirty="0" smtClean="0">
                <a:solidFill>
                  <a:srgbClr val="FF0000"/>
                </a:solidFill>
                <a:ea typeface="ＭＳ Ｐゴシック"/>
              </a:rPr>
              <a:t>4D</a:t>
            </a:r>
            <a:r>
              <a:rPr lang="en-US" dirty="0" smtClean="0">
                <a:ea typeface="ＭＳ Ｐゴシック"/>
              </a:rPr>
              <a:t> ROOSTER </a:t>
            </a:r>
            <a:r>
              <a:rPr lang="fr-FR" b="0" dirty="0" smtClean="0">
                <a:solidFill>
                  <a:srgbClr val="000090"/>
                </a:solidFill>
              </a:rPr>
              <a:t>[</a:t>
            </a:r>
            <a:r>
              <a:rPr lang="fr-FR" b="0" dirty="0" err="1" smtClean="0">
                <a:solidFill>
                  <a:srgbClr val="000090"/>
                </a:solidFill>
              </a:rPr>
              <a:t>Mory</a:t>
            </a:r>
            <a:r>
              <a:rPr lang="fr-FR" b="0" dirty="0" smtClean="0">
                <a:solidFill>
                  <a:srgbClr val="000090"/>
                </a:solidFill>
              </a:rPr>
              <a:t>, </a:t>
            </a:r>
            <a:r>
              <a:rPr lang="fr-FR" b="0" dirty="0" err="1" smtClean="0">
                <a:solidFill>
                  <a:srgbClr val="000090"/>
                </a:solidFill>
              </a:rPr>
              <a:t>MedPhys</a:t>
            </a:r>
            <a:r>
              <a:rPr lang="fr-FR" b="0" dirty="0" smtClean="0">
                <a:solidFill>
                  <a:srgbClr val="000090"/>
                </a:solidFill>
              </a:rPr>
              <a:t> 2014] </a:t>
            </a:r>
            <a:endParaRPr lang="en-US" b="0" dirty="0" smtClean="0">
              <a:ea typeface="ＭＳ Ｐゴシック"/>
            </a:endParaRPr>
          </a:p>
          <a:p>
            <a:pPr eaLnBrk="1" hangingPunct="1">
              <a:lnSpc>
                <a:spcPct val="150000"/>
              </a:lnSpc>
              <a:spcBef>
                <a:spcPts val="200"/>
              </a:spcBef>
              <a:buNone/>
            </a:pPr>
            <a:r>
              <a:rPr lang="en-US" dirty="0" smtClean="0">
                <a:solidFill>
                  <a:srgbClr val="FF0000"/>
                </a:solidFill>
                <a:ea typeface="ＭＳ Ｐゴシック"/>
              </a:rPr>
              <a:t>4D </a:t>
            </a:r>
            <a:r>
              <a:rPr lang="en-US" dirty="0" err="1" smtClean="0">
                <a:solidFill>
                  <a:srgbClr val="FF0000"/>
                </a:solidFill>
                <a:ea typeface="ＭＳ Ｐゴシック"/>
              </a:rPr>
              <a:t>R</a:t>
            </a:r>
            <a:r>
              <a:rPr lang="en-US" dirty="0" err="1" smtClean="0">
                <a:ea typeface="ＭＳ Ｐゴシック"/>
              </a:rPr>
              <a:t>ec</a:t>
            </a:r>
            <a:r>
              <a:rPr lang="en-US" dirty="0" err="1" smtClean="0">
                <a:solidFill>
                  <a:srgbClr val="FF0000"/>
                </a:solidFill>
                <a:ea typeface="ＭＳ Ｐゴシック"/>
              </a:rPr>
              <a:t>O</a:t>
            </a:r>
            <a:r>
              <a:rPr lang="en-US" dirty="0" err="1" smtClean="0">
                <a:ea typeface="ＭＳ Ｐゴシック"/>
              </a:rPr>
              <a:t>nstructi</a:t>
            </a:r>
            <a:r>
              <a:rPr lang="en-US" dirty="0" err="1" smtClean="0">
                <a:solidFill>
                  <a:srgbClr val="FF0000"/>
                </a:solidFill>
                <a:ea typeface="ＭＳ Ｐゴシック"/>
              </a:rPr>
              <a:t>O</a:t>
            </a:r>
            <a:r>
              <a:rPr lang="en-US" dirty="0" err="1" smtClean="0">
                <a:ea typeface="ＭＳ Ｐゴシック"/>
              </a:rPr>
              <a:t>n</a:t>
            </a:r>
            <a:r>
              <a:rPr lang="en-US" dirty="0" smtClean="0">
                <a:ea typeface="ＭＳ Ｐゴシック"/>
              </a:rPr>
              <a:t> using </a:t>
            </a:r>
            <a:r>
              <a:rPr lang="en-US" dirty="0" smtClean="0">
                <a:solidFill>
                  <a:srgbClr val="FF0000"/>
                </a:solidFill>
                <a:ea typeface="ＭＳ Ｐゴシック"/>
              </a:rPr>
              <a:t>S</a:t>
            </a:r>
            <a:r>
              <a:rPr lang="en-US" dirty="0" smtClean="0">
                <a:ea typeface="ＭＳ Ｐゴシック"/>
              </a:rPr>
              <a:t>patial and </a:t>
            </a:r>
            <a:r>
              <a:rPr lang="en-US" dirty="0" err="1" smtClean="0">
                <a:solidFill>
                  <a:srgbClr val="FF0000"/>
                </a:solidFill>
                <a:ea typeface="ＭＳ Ｐゴシック"/>
              </a:rPr>
              <a:t>TE</a:t>
            </a:r>
            <a:r>
              <a:rPr lang="en-US" dirty="0" err="1" smtClean="0">
                <a:ea typeface="ＭＳ Ｐゴシック"/>
              </a:rPr>
              <a:t>mporal</a:t>
            </a:r>
            <a:r>
              <a:rPr lang="en-US" dirty="0" smtClean="0">
                <a:ea typeface="ＭＳ Ｐゴシック"/>
              </a:rPr>
              <a:t> </a:t>
            </a:r>
            <a:r>
              <a:rPr lang="en-US" dirty="0" smtClean="0">
                <a:solidFill>
                  <a:srgbClr val="FF0000"/>
                </a:solidFill>
                <a:ea typeface="ＭＳ Ｐゴシック"/>
              </a:rPr>
              <a:t>R</a:t>
            </a:r>
            <a:r>
              <a:rPr lang="en-US" dirty="0" smtClean="0">
                <a:ea typeface="ＭＳ Ｐゴシック"/>
              </a:rPr>
              <a:t>egularization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 smtClean="0">
                <a:ea typeface="ＭＳ Ｐゴシック"/>
              </a:rPr>
              <a:t>For </a:t>
            </a:r>
            <a:r>
              <a:rPr lang="en-US" dirty="0" err="1" smtClean="0">
                <a:ea typeface="ＭＳ Ｐゴシック"/>
              </a:rPr>
              <a:t>iter</a:t>
            </a:r>
            <a:r>
              <a:rPr lang="en-US" dirty="0" smtClean="0">
                <a:ea typeface="ＭＳ Ｐゴシック"/>
              </a:rPr>
              <a:t> = 1 to </a:t>
            </a:r>
            <a:r>
              <a:rPr lang="en-US" dirty="0" err="1" smtClean="0">
                <a:ea typeface="ＭＳ Ｐゴシック"/>
              </a:rPr>
              <a:t>max_iter</a:t>
            </a:r>
            <a:endParaRPr lang="en-US" dirty="0" smtClean="0">
              <a:ea typeface="ＭＳ Ｐゴシック"/>
            </a:endParaRPr>
          </a:p>
          <a:p>
            <a:pPr lvl="1" eaLnBrk="1" hangingPunct="1">
              <a:lnSpc>
                <a:spcPct val="150000"/>
              </a:lnSpc>
            </a:pPr>
            <a:r>
              <a:rPr lang="en-US" dirty="0" smtClean="0">
                <a:ea typeface="ＭＳ Ｐゴシック"/>
              </a:rPr>
              <a:t>Conjugate gradient on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dirty="0" smtClean="0">
                <a:ea typeface="ＭＳ Ｐゴシック"/>
              </a:rPr>
              <a:t>Positivity enforcement</a:t>
            </a:r>
          </a:p>
          <a:p>
            <a:pPr lvl="1" eaLnBrk="1" hangingPunct="1">
              <a:lnSpc>
                <a:spcPct val="150000"/>
              </a:lnSpc>
            </a:pPr>
            <a:r>
              <a:rPr lang="en-US" dirty="0" smtClean="0">
                <a:ea typeface="ＭＳ Ｐゴシック"/>
              </a:rPr>
              <a:t>Averaging along time outside ROI</a:t>
            </a:r>
          </a:p>
          <a:p>
            <a:pPr lvl="1" eaLnBrk="1" hangingPunct="1">
              <a:lnSpc>
                <a:spcPct val="150000"/>
              </a:lnSpc>
            </a:pPr>
            <a:r>
              <a:rPr lang="en-US" dirty="0" smtClean="0">
                <a:ea typeface="ＭＳ Ｐゴシック"/>
              </a:rPr>
              <a:t>Spatial TV minimization</a:t>
            </a:r>
          </a:p>
          <a:p>
            <a:pPr lvl="1" eaLnBrk="1" hangingPunct="1">
              <a:lnSpc>
                <a:spcPct val="150000"/>
              </a:lnSpc>
            </a:pPr>
            <a:r>
              <a:rPr lang="en-US" dirty="0" smtClean="0">
                <a:ea typeface="ＭＳ Ｐゴシック"/>
              </a:rPr>
              <a:t>Temporal TV minimization</a:t>
            </a:r>
          </a:p>
          <a:p>
            <a:pPr eaLnBrk="1" hangingPunct="1">
              <a:lnSpc>
                <a:spcPct val="150000"/>
              </a:lnSpc>
            </a:pPr>
            <a:endParaRPr lang="en-US" dirty="0" smtClean="0">
              <a:ea typeface="ＭＳ Ｐゴシック"/>
            </a:endParaRPr>
          </a:p>
        </p:txBody>
      </p:sp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161510" y="0"/>
            <a:ext cx="7200800" cy="571221"/>
          </a:xfrm>
        </p:spPr>
        <p:txBody>
          <a:bodyPr/>
          <a:lstStyle/>
          <a:p>
            <a:r>
              <a:rPr lang="en-US" dirty="0" err="1" smtClean="0">
                <a:ea typeface="ＭＳ Ｐゴシック"/>
              </a:rPr>
              <a:t>Algorithme</a:t>
            </a:r>
            <a:r>
              <a:rPr lang="en-US" dirty="0" smtClean="0">
                <a:ea typeface="ＭＳ Ｐゴシック"/>
              </a:rPr>
              <a:t> 4D </a:t>
            </a:r>
            <a:r>
              <a:rPr lang="en-US" dirty="0" smtClean="0">
                <a:ea typeface="ＭＳ Ｐゴシック"/>
              </a:rPr>
              <a:t>compressed </a:t>
            </a:r>
            <a:r>
              <a:rPr lang="en-US" dirty="0" smtClean="0">
                <a:ea typeface="ＭＳ Ｐゴシック"/>
              </a:rPr>
              <a:t>sensing</a:t>
            </a:r>
            <a:endParaRPr lang="en-US" dirty="0" smtClean="0">
              <a:ea typeface="ＭＳ Ｐゴシック"/>
            </a:endParaRPr>
          </a:p>
        </p:txBody>
      </p:sp>
      <p:sp>
        <p:nvSpPr>
          <p:cNvPr id="4100" name="Espace réservé du numéro de diapositiv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82000" y="7893050"/>
            <a:ext cx="762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/>
            <a:fld id="{987D12F9-76D1-4187-9969-2B890358EB69}" type="slidenum">
              <a:rPr 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6</a:t>
            </a:fld>
            <a:endParaRPr lang="en-US">
              <a:solidFill>
                <a:srgbClr val="898989"/>
              </a:solidFill>
              <a:latin typeface="Calibri" pitchFamily="34" charset="0"/>
            </a:endParaRPr>
          </a:p>
        </p:txBody>
      </p:sp>
      <p:graphicFrame>
        <p:nvGraphicFramePr>
          <p:cNvPr id="116741" name="Object 5"/>
          <p:cNvGraphicFramePr>
            <a:graphicFrameLocks noChangeAspect="1"/>
          </p:cNvGraphicFramePr>
          <p:nvPr/>
        </p:nvGraphicFramePr>
        <p:xfrm>
          <a:off x="3873500" y="2501900"/>
          <a:ext cx="2425700" cy="965200"/>
        </p:xfrm>
        <a:graphic>
          <a:graphicData uri="http://schemas.openxmlformats.org/presentationml/2006/ole">
            <p:oleObj spid="_x0000_s2050" name="Document" r:id="rId4" imgW="1320859" imgH="524179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326597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a typeface="ＭＳ Ｐゴシック"/>
              </a:rPr>
              <a:t>Méthodes : Optimisation convexe régularisée</a:t>
            </a:r>
          </a:p>
        </p:txBody>
      </p:sp>
      <p:sp>
        <p:nvSpPr>
          <p:cNvPr id="307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>
              <a:ea typeface="ＭＳ Ｐゴシック"/>
            </a:endParaRPr>
          </a:p>
          <a:p>
            <a:r>
              <a:rPr lang="fr-FR" dirty="0" smtClean="0">
                <a:ea typeface="ＭＳ Ｐゴシック"/>
              </a:rPr>
              <a:t>Application au poumon</a:t>
            </a:r>
          </a:p>
          <a:p>
            <a:pPr lvl="1"/>
            <a:r>
              <a:rPr lang="fr-FR" dirty="0" smtClean="0">
                <a:ea typeface="ＭＳ Ｐゴシック"/>
              </a:rPr>
              <a:t>Mouvement plus ample</a:t>
            </a:r>
          </a:p>
          <a:p>
            <a:pPr lvl="1"/>
            <a:r>
              <a:rPr lang="fr-FR" dirty="0" smtClean="0">
                <a:ea typeface="ＭＳ Ｐゴシック"/>
              </a:rPr>
              <a:t>Pas d’iode =&gt; contraste réduit</a:t>
            </a:r>
          </a:p>
          <a:p>
            <a:pPr marL="457200" lvl="1" indent="0">
              <a:buNone/>
            </a:pPr>
            <a:r>
              <a:rPr lang="fr-FR" dirty="0" smtClean="0">
                <a:ea typeface="ＭＳ Ｐゴシック"/>
              </a:rPr>
              <a:t>=&gt; Flou dans les zones en mouvement</a:t>
            </a:r>
          </a:p>
          <a:p>
            <a:pPr marL="457200" lvl="1" indent="0">
              <a:buNone/>
            </a:pPr>
            <a:r>
              <a:rPr lang="fr-FR" dirty="0" smtClean="0">
                <a:ea typeface="ＭＳ Ｐゴシック"/>
              </a:rPr>
              <a:t>=&gt; Nécessité d’adapter la méthode</a:t>
            </a:r>
          </a:p>
          <a:p>
            <a:pPr lvl="1"/>
            <a:endParaRPr lang="fr-FR" dirty="0" smtClean="0">
              <a:ea typeface="ＭＳ Ｐゴシック"/>
            </a:endParaRPr>
          </a:p>
          <a:p>
            <a:pPr lvl="1"/>
            <a:endParaRPr lang="fr-FR" dirty="0" smtClean="0">
              <a:ea typeface="ＭＳ Ｐゴシック"/>
            </a:endParaRPr>
          </a:p>
          <a:p>
            <a:pPr marL="0" indent="0">
              <a:buNone/>
            </a:pPr>
            <a:endParaRPr lang="fr-FR" dirty="0" smtClean="0">
              <a:ea typeface="ＭＳ Ｐゴシック"/>
            </a:endParaRPr>
          </a:p>
        </p:txBody>
      </p:sp>
      <p:pic>
        <p:nvPicPr>
          <p:cNvPr id="4" name="Picture 2" descr="C:\Users\mory\Documents\Presentations\GdR ISIS 19 novembre 2014\Zslice_4DROOS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6615" y="3609020"/>
            <a:ext cx="2328098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ory\Documents\Presentations\GdR ISIS 19 novembre 2014\Xslice_4DROOST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2811" y="3609020"/>
            <a:ext cx="2328098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ory\Documents\Presentations\GdR ISIS 19 novembre 2014\Yslice_4DROOSTE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3434713" y="3609020"/>
            <a:ext cx="2328098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532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a typeface="ＭＳ Ｐゴシック"/>
              </a:rPr>
              <a:t>Méthodes : Approche mixte</a:t>
            </a:r>
          </a:p>
        </p:txBody>
      </p:sp>
      <p:sp>
        <p:nvSpPr>
          <p:cNvPr id="307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 smtClean="0">
              <a:ea typeface="ＭＳ Ｐゴシック"/>
            </a:endParaRPr>
          </a:p>
          <a:p>
            <a:r>
              <a:rPr lang="fr-FR" dirty="0" smtClean="0">
                <a:ea typeface="ＭＳ Ｐゴシック"/>
              </a:rPr>
              <a:t>Reconstruction 4D par optimisation convexe + compensation de mouvement</a:t>
            </a:r>
          </a:p>
          <a:p>
            <a:pPr lvl="1"/>
            <a:r>
              <a:rPr lang="fr-FR" dirty="0" smtClean="0">
                <a:ea typeface="ＭＳ Ｐゴシック"/>
              </a:rPr>
              <a:t>Régularisation spatiale identique</a:t>
            </a:r>
          </a:p>
          <a:p>
            <a:pPr lvl="1"/>
            <a:r>
              <a:rPr lang="fr-FR" dirty="0" smtClean="0">
                <a:ea typeface="ＭＳ Ｐゴシック"/>
              </a:rPr>
              <a:t>Régularisation temporelle intégrant un champ de mouvement</a:t>
            </a:r>
          </a:p>
          <a:p>
            <a:pPr lvl="1"/>
            <a:r>
              <a:rPr lang="fr-FR" dirty="0" smtClean="0">
                <a:ea typeface="ＭＳ Ｐゴシック"/>
              </a:rPr>
              <a:t>Autres contraintes identiques</a:t>
            </a:r>
          </a:p>
          <a:p>
            <a:pPr lvl="1"/>
            <a:endParaRPr lang="fr-FR" dirty="0" smtClean="0">
              <a:ea typeface="ＭＳ Ｐゴシック"/>
            </a:endParaRPr>
          </a:p>
          <a:p>
            <a:pPr marL="0" indent="0">
              <a:buNone/>
            </a:pPr>
            <a:endParaRPr lang="fr-FR" dirty="0" smtClean="0">
              <a:ea typeface="ＭＳ Ｐゴシック"/>
            </a:endParaRPr>
          </a:p>
        </p:txBody>
      </p:sp>
      <p:pic>
        <p:nvPicPr>
          <p:cNvPr id="7" name="Picture 6" descr="C:\Users\mory\Documents\Presentations\GdR ISIS 19 novembre 2014\Zslice_MC_ROOS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5200" y="3610800"/>
            <a:ext cx="2327837" cy="29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ory\Documents\Presentations\GdR ISIS 19 novembre 2014\Yslice_MC_ROOST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3433037" y="3610800"/>
            <a:ext cx="2327837" cy="29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mory\Documents\Presentations\GdR ISIS 19 novembre 2014\Xslice_MC_ROOSTE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0874" y="3609350"/>
            <a:ext cx="2327837" cy="29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043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4657</TotalTime>
  <Words>617</Words>
  <Application>Microsoft Office PowerPoint</Application>
  <PresentationFormat>On-screen Show (4:3)</PresentationFormat>
  <Paragraphs>76</Paragraphs>
  <Slides>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Thème Office</vt:lpstr>
      <vt:lpstr>Document</vt:lpstr>
      <vt:lpstr>Slide 1</vt:lpstr>
      <vt:lpstr>Contexte</vt:lpstr>
      <vt:lpstr>Verrous</vt:lpstr>
      <vt:lpstr>Méthodes : Compensation de mouvement</vt:lpstr>
      <vt:lpstr>Méthodes : Optimisation convexe régularisée</vt:lpstr>
      <vt:lpstr>Algorithme 4D compressed sensing</vt:lpstr>
      <vt:lpstr>Méthodes : Optimisation convexe régularisée</vt:lpstr>
      <vt:lpstr>Méthodes : Approche mixte</vt:lpstr>
    </vt:vector>
  </TitlesOfParts>
  <Company>XX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xx xx</dc:creator>
  <cp:lastModifiedBy>peyrin</cp:lastModifiedBy>
  <cp:revision>213</cp:revision>
  <cp:lastPrinted>2012-05-25T11:13:40Z</cp:lastPrinted>
  <dcterms:created xsi:type="dcterms:W3CDTF">2009-08-27T06:45:37Z</dcterms:created>
  <dcterms:modified xsi:type="dcterms:W3CDTF">2015-01-21T15:39:22Z</dcterms:modified>
</cp:coreProperties>
</file>