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48" r:id="rId2"/>
    <p:sldId id="339" r:id="rId3"/>
    <p:sldId id="340" r:id="rId4"/>
    <p:sldId id="341" r:id="rId5"/>
    <p:sldId id="347" r:id="rId6"/>
    <p:sldId id="342" r:id="rId7"/>
  </p:sldIdLst>
  <p:sldSz cx="9144000" cy="6858000" type="screen4x3"/>
  <p:notesSz cx="6810375" cy="9942513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00"/>
    <a:srgbClr val="E9F1F7"/>
    <a:srgbClr val="4CA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6" autoAdjust="0"/>
    <p:restoredTop sz="99570" autoAdjust="0"/>
  </p:normalViewPr>
  <p:slideViewPr>
    <p:cSldViewPr snapToObjects="1">
      <p:cViewPr>
        <p:scale>
          <a:sx n="100" d="100"/>
          <a:sy n="100" d="100"/>
        </p:scale>
        <p:origin x="-248" y="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2" d="100"/>
          <a:sy n="52" d="100"/>
        </p:scale>
        <p:origin x="-2640" y="-90"/>
      </p:cViewPr>
      <p:guideLst>
        <p:guide orient="horz" pos="3131"/>
        <p:guide pos="2145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wmf"/><Relationship Id="rId3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DDCA06D2-FE35-4A77-9435-C50210A8DDB0}" type="datetime1">
              <a:rPr lang="fr-FR"/>
              <a:pPr>
                <a:defRPr/>
              </a:pPr>
              <a:t>21/01/2015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097F7F1A-36D9-430F-BEB7-C22BFF4D294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3494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B5C5AA2F-BA15-41ED-B4CE-519673B74434}" type="datetime1">
              <a:rPr lang="fr-FR"/>
              <a:pPr>
                <a:defRPr/>
              </a:pPr>
              <a:t>21/01/2015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8300" cy="4473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808B4433-48FC-46E3-81EF-CB196028528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964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509" y="143636"/>
            <a:ext cx="8685965" cy="675074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1509" y="953725"/>
            <a:ext cx="8724656" cy="5580620"/>
          </a:xfrm>
        </p:spPr>
        <p:txBody>
          <a:bodyPr/>
          <a:lstStyle>
            <a:lvl2pPr>
              <a:spcBef>
                <a:spcPts val="0"/>
              </a:spcBef>
              <a:defRPr sz="2000">
                <a:solidFill>
                  <a:srgbClr val="0000CC"/>
                </a:solidFill>
              </a:defRPr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636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6495" y="998730"/>
            <a:ext cx="4334291" cy="5490610"/>
          </a:xfrm>
        </p:spPr>
        <p:txBody>
          <a:bodyPr/>
          <a:lstStyle>
            <a:lvl1pPr>
              <a:defRPr lang="fr-FR" sz="2000" b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1pPr>
            <a:lvl2pPr>
              <a:defRPr lang="fr-FR" sz="2000" kern="1200" dirty="0" smtClean="0">
                <a:solidFill>
                  <a:srgbClr val="0000CC"/>
                </a:solidFill>
                <a:latin typeface="+mn-lt"/>
                <a:ea typeface="ＭＳ Ｐゴシック" pitchFamily="-109" charset="-128"/>
                <a:cs typeface="ＭＳ Ｐゴシック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fr-FR" dirty="0" smtClean="0"/>
              <a:t>Cliquez pour modifier les styles du texte du masque</a:t>
            </a:r>
          </a:p>
          <a:p>
            <a:pPr marL="742950" lvl="1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93205" y="998730"/>
            <a:ext cx="4334290" cy="5490610"/>
          </a:xfrm>
        </p:spPr>
        <p:txBody>
          <a:bodyPr/>
          <a:lstStyle>
            <a:lvl1pPr>
              <a:defRPr lang="fr-FR" sz="2000" b="1" kern="1200" dirty="0" smtClean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1pPr>
            <a:lvl2pPr>
              <a:defRPr lang="fr-FR" sz="2000" kern="1200" dirty="0" smtClean="0">
                <a:solidFill>
                  <a:srgbClr val="0000CC"/>
                </a:solidFill>
                <a:latin typeface="+mn-lt"/>
                <a:ea typeface="ＭＳ Ｐゴシック" pitchFamily="-109" charset="-128"/>
                <a:cs typeface="ＭＳ Ｐゴシック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fr-FR" dirty="0" smtClean="0"/>
              <a:t>Cliquez pour modifier les styles du texte du masque</a:t>
            </a:r>
          </a:p>
          <a:p>
            <a:pPr marL="742950" lvl="1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379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904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97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61509" y="0"/>
            <a:ext cx="8685965" cy="108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41530" y="1583795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031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13002" y="2163389"/>
            <a:ext cx="299483" cy="916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82491" y="6617386"/>
            <a:ext cx="17892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Arial" pitchFamily="34" charset="0"/>
              </a:rPr>
              <a:t>CS CREATIS Sept 27, 2013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109" charset="-128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369459" y="6594902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31241E-3D6F-4C54-A853-5BF05B74E9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-109" charset="0"/>
                <a:ea typeface="ＭＳ Ｐゴシック"/>
                <a:cs typeface="Arial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-109" charset="0"/>
              <a:ea typeface="ＭＳ Ｐゴシック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0090"/>
          </a:solidFill>
          <a:effectLst/>
          <a:latin typeface="+mj-lt"/>
          <a:ea typeface="ＭＳ Ｐゴシック" pitchFamily="-109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-109" charset="0"/>
          <a:ea typeface="ＭＳ Ｐゴシック" pitchFamily="-109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-109" charset="0"/>
          <a:ea typeface="ＭＳ Ｐゴシック" pitchFamily="-109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-109" charset="0"/>
          <a:ea typeface="ＭＳ Ｐゴシック" pitchFamily="-109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Calibri" pitchFamily="-109" charset="0"/>
          <a:ea typeface="ＭＳ Ｐゴシック" pitchFamily="-109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Calibri" pitchFamily="-109" charset="0"/>
          <a:ea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Calibri" pitchFamily="-109" charset="0"/>
          <a:ea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Calibri" pitchFamily="-109" charset="0"/>
          <a:ea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0090"/>
          </a:solidFill>
          <a:latin typeface="Calibri" pitchFamily="-109" charset="0"/>
          <a:ea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b="1" kern="1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4.wmf"/><Relationship Id="rId9" Type="http://schemas.openxmlformats.org/officeDocument/2006/relationships/image" Target="../media/image15.png"/><Relationship Id="rId10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3984" y="1313765"/>
            <a:ext cx="8685965" cy="1088740"/>
          </a:xfrm>
        </p:spPr>
        <p:txBody>
          <a:bodyPr/>
          <a:lstStyle/>
          <a:p>
            <a:pPr algn="ctr"/>
            <a:r>
              <a:rPr lang="en-US" dirty="0"/>
              <a:t>X-ray Phase CT</a:t>
            </a:r>
          </a:p>
        </p:txBody>
      </p:sp>
    </p:spTree>
    <p:extLst>
      <p:ext uri="{BB962C8B-B14F-4D97-AF65-F5344CB8AC3E}">
        <p14:creationId xmlns:p14="http://schemas.microsoft.com/office/powerpoint/2010/main" val="4097849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1509" y="0"/>
            <a:ext cx="8685965" cy="81871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X-ray phase </a:t>
            </a:r>
            <a:r>
              <a:rPr lang="fr-FR" dirty="0" err="1" smtClean="0"/>
              <a:t>contrast</a:t>
            </a:r>
            <a:r>
              <a:rPr lang="fr-FR" dirty="0" smtClean="0"/>
              <a:t>				Phase </a:t>
            </a:r>
            <a:r>
              <a:rPr lang="fr-FR" dirty="0" err="1" smtClean="0"/>
              <a:t>tomography</a:t>
            </a:r>
            <a:r>
              <a:rPr lang="fr-FR" dirty="0" smtClean="0"/>
              <a:t>		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Free space propagation is the simplest phase contrast mechanism</a:t>
            </a:r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Several </a:t>
            </a:r>
            <a:r>
              <a:rPr lang="en-GB" dirty="0"/>
              <a:t>orders of magnitude increase in sensitivity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Inverse problem to be </a:t>
            </a:r>
            <a:r>
              <a:rPr lang="en-GB" dirty="0" smtClean="0"/>
              <a:t>solved</a:t>
            </a:r>
            <a:endParaRPr lang="en-GB" dirty="0"/>
          </a:p>
          <a:p>
            <a:pPr lvl="1"/>
            <a:r>
              <a:rPr lang="en-GB" dirty="0" smtClean="0"/>
              <a:t>Direct problem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en-GB" dirty="0"/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Phase retrieval : find ϕ from Id(x)</a:t>
            </a:r>
            <a:endParaRPr lang="en-GB" dirty="0"/>
          </a:p>
          <a:p>
            <a:pPr lvl="1"/>
            <a:r>
              <a:rPr lang="en-US" dirty="0" smtClean="0"/>
              <a:t>Phase CT : </a:t>
            </a:r>
            <a:r>
              <a:rPr lang="en-GB" dirty="0" err="1" smtClean="0"/>
              <a:t>Tomographic</a:t>
            </a:r>
            <a:r>
              <a:rPr lang="en-GB" dirty="0" smtClean="0"/>
              <a:t> </a:t>
            </a:r>
            <a:r>
              <a:rPr lang="en-GB" dirty="0"/>
              <a:t>reconstruction of </a:t>
            </a:r>
            <a:r>
              <a:rPr lang="el-GR" dirty="0" smtClean="0"/>
              <a:t>δ</a:t>
            </a:r>
            <a:endParaRPr lang="en-GB" dirty="0"/>
          </a:p>
          <a:p>
            <a:r>
              <a:rPr lang="en-GB" dirty="0"/>
              <a:t>Aim: improve resolution, alleviate </a:t>
            </a:r>
            <a:r>
              <a:rPr lang="en-GB" dirty="0" smtClean="0"/>
              <a:t>Low Frequency </a:t>
            </a:r>
            <a:r>
              <a:rPr lang="en-GB" dirty="0"/>
              <a:t>noise</a:t>
            </a:r>
          </a:p>
          <a:p>
            <a:endParaRPr lang="en-GB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55" y="1898830"/>
            <a:ext cx="3020953" cy="24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56" y="2258871"/>
            <a:ext cx="1801905" cy="38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532" y="2258870"/>
            <a:ext cx="2000953" cy="38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03" y="2798930"/>
            <a:ext cx="3565715" cy="2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56" y="3240692"/>
            <a:ext cx="3666667" cy="41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fig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867" y="1945200"/>
            <a:ext cx="3122842" cy="89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e 8"/>
          <p:cNvGrpSpPr/>
          <p:nvPr/>
        </p:nvGrpSpPr>
        <p:grpSpPr>
          <a:xfrm>
            <a:off x="2122234" y="3856095"/>
            <a:ext cx="2404761" cy="1508120"/>
            <a:chOff x="1710861" y="1557338"/>
            <a:chExt cx="7809169" cy="4897437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84888" y="1557338"/>
              <a:ext cx="2792412" cy="27924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5" name="Line 4"/>
            <p:cNvSpPr>
              <a:spLocks noChangeShapeType="1"/>
            </p:cNvSpPr>
            <p:nvPr/>
          </p:nvSpPr>
          <p:spPr bwMode="auto">
            <a:xfrm flipV="1">
              <a:off x="3419475" y="4365625"/>
              <a:ext cx="2663825" cy="208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Line 23"/>
            <p:cNvSpPr>
              <a:spLocks noChangeShapeType="1"/>
            </p:cNvSpPr>
            <p:nvPr/>
          </p:nvSpPr>
          <p:spPr bwMode="auto">
            <a:xfrm flipV="1">
              <a:off x="6227763" y="4365625"/>
              <a:ext cx="2663825" cy="208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7" name="Picture 2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48263" y="2276475"/>
              <a:ext cx="2792412" cy="279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30"/>
            <p:cNvSpPr txBox="1">
              <a:spLocks noChangeArrowheads="1"/>
            </p:cNvSpPr>
            <p:nvPr/>
          </p:nvSpPr>
          <p:spPr bwMode="auto">
            <a:xfrm rot="19059251">
              <a:off x="6327984" y="5217615"/>
              <a:ext cx="3192046" cy="8995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/>
                <a:t>E=20.5 </a:t>
              </a:r>
              <a:r>
                <a:rPr lang="en-US" sz="1200" dirty="0" err="1"/>
                <a:t>keV</a:t>
              </a:r>
              <a:endParaRPr lang="en-US" sz="1200" dirty="0"/>
            </a:p>
          </p:txBody>
        </p:sp>
        <p:sp>
          <p:nvSpPr>
            <p:cNvPr id="19" name="Text Box 31"/>
            <p:cNvSpPr txBox="1">
              <a:spLocks noChangeArrowheads="1"/>
            </p:cNvSpPr>
            <p:nvPr/>
          </p:nvSpPr>
          <p:spPr bwMode="auto">
            <a:xfrm rot="19265473">
              <a:off x="1710861" y="2252862"/>
              <a:ext cx="4227954" cy="8995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/>
                <a:t>Coherent X-rays</a:t>
              </a:r>
            </a:p>
          </p:txBody>
        </p:sp>
        <p:pic>
          <p:nvPicPr>
            <p:cNvPr id="20" name="Picture 2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56100" y="2924175"/>
              <a:ext cx="2792413" cy="279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8"/>
            <p:cNvSpPr>
              <a:spLocks noChangeArrowheads="1"/>
            </p:cNvSpPr>
            <p:nvPr/>
          </p:nvSpPr>
          <p:spPr bwMode="auto">
            <a:xfrm>
              <a:off x="3635375" y="3933825"/>
              <a:ext cx="2303463" cy="2224088"/>
            </a:xfrm>
            <a:prstGeom prst="ellipse">
              <a:avLst/>
            </a:prstGeom>
            <a:gradFill rotWithShape="1">
              <a:gsLst>
                <a:gs pos="0">
                  <a:srgbClr val="FF9900">
                    <a:alpha val="60999"/>
                  </a:srgbClr>
                </a:gs>
                <a:gs pos="100000">
                  <a:srgbClr val="764700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e 17"/>
          <p:cNvGrpSpPr/>
          <p:nvPr/>
        </p:nvGrpSpPr>
        <p:grpSpPr>
          <a:xfrm>
            <a:off x="180881" y="4370987"/>
            <a:ext cx="2365894" cy="809854"/>
            <a:chOff x="622300" y="1701800"/>
            <a:chExt cx="4354801" cy="1490663"/>
          </a:xfrm>
        </p:grpSpPr>
        <p:sp>
          <p:nvSpPr>
            <p:cNvPr id="23" name="Oval 6"/>
            <p:cNvSpPr>
              <a:spLocks noChangeArrowheads="1"/>
            </p:cNvSpPr>
            <p:nvPr/>
          </p:nvSpPr>
          <p:spPr bwMode="auto">
            <a:xfrm>
              <a:off x="622300" y="1701800"/>
              <a:ext cx="1571625" cy="1490663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7"/>
            <p:cNvSpPr>
              <a:spLocks noChangeArrowheads="1"/>
            </p:cNvSpPr>
            <p:nvPr/>
          </p:nvSpPr>
          <p:spPr bwMode="auto">
            <a:xfrm>
              <a:off x="660400" y="1738313"/>
              <a:ext cx="1495425" cy="1416050"/>
            </a:xfrm>
            <a:prstGeom prst="ellipse">
              <a:avLst/>
            </a:prstGeom>
            <a:blipFill dpi="0" rotWithShape="0">
              <a:blip r:embed="rId11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8"/>
            <p:cNvSpPr>
              <a:spLocks noChangeArrowheads="1"/>
            </p:cNvSpPr>
            <p:nvPr/>
          </p:nvSpPr>
          <p:spPr bwMode="auto">
            <a:xfrm>
              <a:off x="719139" y="1793875"/>
              <a:ext cx="1377949" cy="131445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9"/>
            <p:cNvSpPr>
              <a:spLocks noChangeShapeType="1"/>
            </p:cNvSpPr>
            <p:nvPr/>
          </p:nvSpPr>
          <p:spPr bwMode="auto">
            <a:xfrm>
              <a:off x="2212974" y="2436354"/>
              <a:ext cx="243164" cy="11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2574776" y="2298487"/>
              <a:ext cx="2073127" cy="278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200" dirty="0"/>
                <a:t>Polystyrene (30 µm)</a:t>
              </a: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2324100" y="1858963"/>
              <a:ext cx="650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US" sz="1600">
                  <a:solidFill>
                    <a:srgbClr val="FFFFFF"/>
                  </a:solidFill>
                  <a:latin typeface="Lucida Sans Unicode" pitchFamily="34" charset="0"/>
                </a:rPr>
                <a:t> </a:t>
              </a:r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>
              <a:off x="2193925" y="2726164"/>
              <a:ext cx="195262" cy="903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Rectangle 15"/>
            <p:cNvSpPr>
              <a:spLocks noChangeArrowheads="1"/>
            </p:cNvSpPr>
            <p:nvPr/>
          </p:nvSpPr>
          <p:spPr bwMode="auto">
            <a:xfrm>
              <a:off x="2456138" y="2816479"/>
              <a:ext cx="2520963" cy="339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eaLnBrk="0" hangingPunct="0"/>
              <a:r>
                <a:rPr lang="en-US" sz="1200" dirty="0" err="1"/>
                <a:t>Parylene</a:t>
              </a:r>
              <a:r>
                <a:rPr lang="en-US" sz="1200" dirty="0"/>
                <a:t> (15 µm)</a:t>
              </a:r>
            </a:p>
          </p:txBody>
        </p:sp>
        <p:grpSp>
          <p:nvGrpSpPr>
            <p:cNvPr id="31" name="Group 17"/>
            <p:cNvGrpSpPr>
              <a:grpSpLocks/>
            </p:cNvGrpSpPr>
            <p:nvPr/>
          </p:nvGrpSpPr>
          <p:grpSpPr bwMode="auto">
            <a:xfrm>
              <a:off x="658813" y="2420938"/>
              <a:ext cx="1484312" cy="73025"/>
              <a:chOff x="326" y="1872"/>
              <a:chExt cx="1224" cy="64"/>
            </a:xfrm>
          </p:grpSpPr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326" y="1872"/>
                <a:ext cx="112" cy="64"/>
              </a:xfrm>
              <a:custGeom>
                <a:avLst/>
                <a:gdLst>
                  <a:gd name="T0" fmla="*/ 0 w 112"/>
                  <a:gd name="T1" fmla="*/ 32 h 64"/>
                  <a:gd name="T2" fmla="*/ 112 w 112"/>
                  <a:gd name="T3" fmla="*/ 0 h 64"/>
                  <a:gd name="T4" fmla="*/ 112 w 112"/>
                  <a:gd name="T5" fmla="*/ 32 h 64"/>
                  <a:gd name="T6" fmla="*/ 112 w 112"/>
                  <a:gd name="T7" fmla="*/ 64 h 64"/>
                  <a:gd name="T8" fmla="*/ 0 w 112"/>
                  <a:gd name="T9" fmla="*/ 32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64"/>
                  <a:gd name="T17" fmla="*/ 112 w 112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64">
                    <a:moveTo>
                      <a:pt x="0" y="32"/>
                    </a:moveTo>
                    <a:lnTo>
                      <a:pt x="112" y="0"/>
                    </a:lnTo>
                    <a:lnTo>
                      <a:pt x="112" y="32"/>
                    </a:lnTo>
                    <a:lnTo>
                      <a:pt x="112" y="64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1438" y="1872"/>
                <a:ext cx="112" cy="64"/>
              </a:xfrm>
              <a:custGeom>
                <a:avLst/>
                <a:gdLst>
                  <a:gd name="T0" fmla="*/ 112 w 112"/>
                  <a:gd name="T1" fmla="*/ 32 h 64"/>
                  <a:gd name="T2" fmla="*/ 0 w 112"/>
                  <a:gd name="T3" fmla="*/ 64 h 64"/>
                  <a:gd name="T4" fmla="*/ 0 w 112"/>
                  <a:gd name="T5" fmla="*/ 32 h 64"/>
                  <a:gd name="T6" fmla="*/ 0 w 112"/>
                  <a:gd name="T7" fmla="*/ 0 h 64"/>
                  <a:gd name="T8" fmla="*/ 112 w 112"/>
                  <a:gd name="T9" fmla="*/ 32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64"/>
                  <a:gd name="T17" fmla="*/ 112 w 112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64">
                    <a:moveTo>
                      <a:pt x="112" y="32"/>
                    </a:moveTo>
                    <a:lnTo>
                      <a:pt x="0" y="64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1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Line 20"/>
              <p:cNvSpPr>
                <a:spLocks noChangeShapeType="1"/>
              </p:cNvSpPr>
              <p:nvPr/>
            </p:nvSpPr>
            <p:spPr bwMode="auto">
              <a:xfrm>
                <a:off x="438" y="1904"/>
                <a:ext cx="1000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1055688" y="2170113"/>
              <a:ext cx="833437" cy="556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eaLnBrk="0" hangingPunct="0"/>
              <a:r>
                <a:rPr lang="en-US" sz="1200" dirty="0">
                  <a:latin typeface="Lucida Sans Unicode" pitchFamily="34" charset="0"/>
                </a:rPr>
                <a:t>850 µm 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4572000" y="998730"/>
            <a:ext cx="0" cy="54456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Non-</a:t>
            </a:r>
            <a:r>
              <a:rPr lang="fr-FR" dirty="0" err="1" smtClean="0"/>
              <a:t>linear</a:t>
            </a:r>
            <a:r>
              <a:rPr lang="fr-FR" dirty="0" smtClean="0"/>
              <a:t> phase </a:t>
            </a:r>
            <a:r>
              <a:rPr lang="fr-FR" dirty="0" err="1" smtClean="0"/>
              <a:t>retrieval</a:t>
            </a:r>
            <a:r>
              <a:rPr lang="fr-FR" dirty="0" smtClean="0"/>
              <a:t>		</a:t>
            </a:r>
            <a:r>
              <a:rPr lang="fr-FR" dirty="0" err="1" smtClean="0"/>
              <a:t>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Most linear algorithms </a:t>
            </a:r>
            <a:r>
              <a:rPr lang="en-GB" dirty="0"/>
              <a:t>limited to slowly varying </a:t>
            </a:r>
            <a:r>
              <a:rPr lang="en-GB" dirty="0" smtClean="0"/>
              <a:t>phase</a:t>
            </a:r>
          </a:p>
          <a:p>
            <a:endParaRPr lang="en-GB" dirty="0"/>
          </a:p>
          <a:p>
            <a:r>
              <a:rPr lang="en-GB" dirty="0"/>
              <a:t>Aim: improvement of </a:t>
            </a:r>
            <a:r>
              <a:rPr lang="en-GB" dirty="0" smtClean="0"/>
              <a:t>resolution (PhD V</a:t>
            </a:r>
            <a:r>
              <a:rPr lang="en-GB" dirty="0"/>
              <a:t>. </a:t>
            </a:r>
            <a:r>
              <a:rPr lang="en-GB" dirty="0" err="1" smtClean="0"/>
              <a:t>Davidoiu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r>
              <a:rPr lang="en-GB" dirty="0" err="1"/>
              <a:t>Frechet</a:t>
            </a:r>
            <a:r>
              <a:rPr lang="en-GB" dirty="0"/>
              <a:t> derivative of data </a:t>
            </a:r>
            <a:r>
              <a:rPr lang="en-GB" dirty="0" smtClean="0"/>
              <a:t>term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Landweber</a:t>
            </a:r>
            <a:r>
              <a:rPr lang="en-GB" dirty="0"/>
              <a:t> iteration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Simulated </a:t>
            </a:r>
            <a:r>
              <a:rPr lang="en-GB" dirty="0" smtClean="0"/>
              <a:t>data :2D phase retrieval</a:t>
            </a:r>
          </a:p>
          <a:p>
            <a:pPr>
              <a:buNone/>
            </a:pPr>
            <a:r>
              <a:rPr lang="en-GB" dirty="0"/>
              <a:t>	</a:t>
            </a:r>
          </a:p>
          <a:p>
            <a:endParaRPr lang="en-GB" dirty="0"/>
          </a:p>
          <a:p>
            <a:endParaRPr lang="en-GB" dirty="0"/>
          </a:p>
          <a:p>
            <a:endParaRPr lang="fr-FR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Phase </a:t>
            </a:r>
            <a:r>
              <a:rPr lang="en-GB" dirty="0"/>
              <a:t>tomography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>
              <a:buNone/>
            </a:pPr>
            <a:endParaRPr lang="en-GB" dirty="0"/>
          </a:p>
          <a:p>
            <a:r>
              <a:rPr lang="en-GB" dirty="0" smtClean="0"/>
              <a:t>Global </a:t>
            </a:r>
            <a:r>
              <a:rPr lang="en-GB" dirty="0"/>
              <a:t>improvement but no local</a:t>
            </a:r>
          </a:p>
          <a:p>
            <a:r>
              <a:rPr lang="en-GB" dirty="0"/>
              <a:t>Selection of regularization parameter?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99986" y="3441455"/>
          <a:ext cx="3860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" imgW="2197100" imgH="279400" progId="">
                  <p:embed/>
                </p:oleObj>
              </mc:Choice>
              <mc:Fallback>
                <p:oleObj name="Equation" r:id="rId3" imgW="2197100" imgH="279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986" y="3441455"/>
                        <a:ext cx="38608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55209" y="4527615"/>
          <a:ext cx="3238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5" imgW="2159000" imgH="292100" progId="">
                  <p:embed/>
                </p:oleObj>
              </mc:Choice>
              <mc:Fallback>
                <p:oleObj name="Equation" r:id="rId5" imgW="2159000" imgH="2921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209" y="4527615"/>
                        <a:ext cx="32385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61509" y="5116565"/>
          <a:ext cx="42799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7" imgW="2857500" imgH="330200" progId="">
                  <p:embed/>
                </p:oleObj>
              </mc:Choice>
              <mc:Fallback>
                <p:oleObj name="Equation" r:id="rId7" imgW="2857500" imgH="3302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509" y="5116565"/>
                        <a:ext cx="42799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47083" y="3924215"/>
            <a:ext cx="127242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180" y="3924215"/>
            <a:ext cx="180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80" y="1223755"/>
            <a:ext cx="1440000" cy="13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80" y="1223755"/>
            <a:ext cx="1446102" cy="11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48880"/>
            <a:ext cx="1440000" cy="116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45" y="2167465"/>
            <a:ext cx="1431910" cy="135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4572000" y="998730"/>
            <a:ext cx="0" cy="54456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Regularization</a:t>
            </a:r>
            <a:r>
              <a:rPr lang="fr-FR" dirty="0" smtClean="0"/>
              <a:t> 						</a:t>
            </a:r>
            <a:r>
              <a:rPr lang="fr-FR" dirty="0" err="1" smtClean="0"/>
              <a:t>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Aim: reduction of LF </a:t>
            </a:r>
            <a:r>
              <a:rPr lang="en-GB" dirty="0" err="1"/>
              <a:t>artifacts</a:t>
            </a:r>
            <a:r>
              <a:rPr lang="en-GB" dirty="0"/>
              <a:t> without homogeneity prior</a:t>
            </a:r>
          </a:p>
          <a:p>
            <a:r>
              <a:rPr lang="en-GB" dirty="0"/>
              <a:t>Idea: use a priori information from attenuation</a:t>
            </a:r>
          </a:p>
          <a:p>
            <a:r>
              <a:rPr lang="en-GB" dirty="0"/>
              <a:t>Introduce in object domain</a:t>
            </a:r>
          </a:p>
          <a:p>
            <a:r>
              <a:rPr lang="en-GB" dirty="0"/>
              <a:t>Empirical relationship </a:t>
            </a:r>
            <a:r>
              <a:rPr lang="en-GB" dirty="0" err="1" smtClean="0"/>
              <a:t>δ</a:t>
            </a:r>
            <a:r>
              <a:rPr lang="en-GB" dirty="0" smtClean="0"/>
              <a:t>/β </a:t>
            </a:r>
            <a:r>
              <a:rPr lang="en-GB" dirty="0"/>
              <a:t>as function of </a:t>
            </a:r>
            <a:r>
              <a:rPr lang="en-GB" dirty="0" smtClean="0"/>
              <a:t>μ </a:t>
            </a:r>
            <a:r>
              <a:rPr lang="en-GB" dirty="0"/>
              <a:t>instead of </a:t>
            </a:r>
            <a:r>
              <a:rPr lang="en-GB" dirty="0" err="1" smtClean="0"/>
              <a:t>δ</a:t>
            </a:r>
            <a:r>
              <a:rPr lang="en-GB" dirty="0" smtClean="0"/>
              <a:t>β constant</a:t>
            </a:r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Experimental data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High </a:t>
            </a:r>
            <a:r>
              <a:rPr lang="en-GB" dirty="0"/>
              <a:t>accuracy/precision</a:t>
            </a:r>
          </a:p>
          <a:p>
            <a:r>
              <a:rPr lang="en-GB" dirty="0"/>
              <a:t>Loss of resolution - </a:t>
            </a:r>
            <a:r>
              <a:rPr lang="en-GB" dirty="0" err="1"/>
              <a:t>deconvolution</a:t>
            </a:r>
            <a:endParaRPr lang="en-GB" dirty="0"/>
          </a:p>
          <a:p>
            <a:r>
              <a:rPr lang="en-GB" dirty="0"/>
              <a:t>Not possible on truncated data</a:t>
            </a:r>
          </a:p>
          <a:p>
            <a:r>
              <a:rPr lang="en-GB" dirty="0" smtClean="0"/>
              <a:t>Mineralization </a:t>
            </a:r>
            <a:r>
              <a:rPr lang="en-GB" dirty="0" smtClean="0"/>
              <a:t>gradient</a:t>
            </a:r>
            <a:r>
              <a:rPr lang="en-GB" dirty="0"/>
              <a:t> </a:t>
            </a:r>
            <a:r>
              <a:rPr lang="en-GB" dirty="0" smtClean="0"/>
              <a:t>in bone : </a:t>
            </a:r>
            <a:endParaRPr lang="en-GB" dirty="0"/>
          </a:p>
          <a:p>
            <a:pPr>
              <a:buNone/>
            </a:pP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" y="3551821"/>
            <a:ext cx="2352454" cy="235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3577245"/>
            <a:ext cx="2282025" cy="228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N:\bones1\max\Holocalibration\phantom_0.7um_20.5_\Funky\phantom_0.7um_20.5_4_slice_0513_pag_0310bi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2070" y="1358770"/>
            <a:ext cx="1440000" cy="1440000"/>
          </a:xfrm>
          <a:prstGeom prst="rect">
            <a:avLst/>
          </a:prstGeom>
          <a:noFill/>
        </p:spPr>
      </p:pic>
      <p:pic>
        <p:nvPicPr>
          <p:cNvPr id="8" name="Picture 2" descr="N:\bones1\max\Holocalibration\phantom_0.7um_20.5_\Funky\phantom_0.7um_20.5_funky_energy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080" y="1358770"/>
            <a:ext cx="1440000" cy="14400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6" cstate="print"/>
          <a:srcRect l="12498" t="19849" r="57864" b="44525"/>
          <a:stretch/>
        </p:blipFill>
        <p:spPr bwMode="auto">
          <a:xfrm>
            <a:off x="4842030" y="4374105"/>
            <a:ext cx="2134350" cy="1828815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6" cstate="print"/>
          <a:srcRect l="50853" b="46202"/>
          <a:stretch/>
        </p:blipFill>
        <p:spPr bwMode="auto">
          <a:xfrm>
            <a:off x="7092280" y="4374105"/>
            <a:ext cx="2093195" cy="171019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4572000" y="998730"/>
            <a:ext cx="0" cy="54456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Bone</a:t>
            </a:r>
            <a:r>
              <a:rPr lang="fr-FR" dirty="0" smtClean="0"/>
              <a:t> ultrastructure by SR Phase Nano-</a:t>
            </a:r>
            <a:r>
              <a:rPr lang="fr-FR" dirty="0" err="1" smtClean="0"/>
              <a:t>tomography</a:t>
            </a:r>
            <a:endParaRPr lang="en-GB" dirty="0"/>
          </a:p>
        </p:txBody>
      </p:sp>
      <p:pic>
        <p:nvPicPr>
          <p:cNvPr id="22" name="S2.avi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786703" y="1088741"/>
            <a:ext cx="2114550" cy="2114550"/>
          </a:xfrm>
        </p:spPr>
      </p:pic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4571999" y="1133745"/>
            <a:ext cx="468052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b="1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1pPr>
            <a:lvl2pPr marL="7429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530" y="3196424"/>
            <a:ext cx="4590510" cy="230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5"/>
          <a:stretch/>
        </p:blipFill>
        <p:spPr bwMode="auto">
          <a:xfrm>
            <a:off x="-221595" y="1203204"/>
            <a:ext cx="2993395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31" y="1178750"/>
            <a:ext cx="1827769" cy="175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S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21973" y="1090693"/>
            <a:ext cx="2081237" cy="211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75" y="3293985"/>
            <a:ext cx="4728428" cy="22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51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 : X-ray phase CT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3D phase retrieval</a:t>
            </a:r>
          </a:p>
          <a:p>
            <a:pPr lvl="1"/>
            <a:r>
              <a:rPr lang="en-GB" dirty="0" smtClean="0"/>
              <a:t>Aim: weaker assumptions on object, avoid need to measure attenuation, simultaneous attenuation and phase retrieval, …</a:t>
            </a:r>
          </a:p>
          <a:p>
            <a:pPr lvl="1"/>
            <a:r>
              <a:rPr lang="en-GB" dirty="0" smtClean="0"/>
              <a:t>Idea: other priors in object domain (Piecewise constant, piecewise smooth, </a:t>
            </a:r>
            <a:r>
              <a:rPr lang="en-GB" dirty="0" err="1" smtClean="0"/>
              <a:t>parcimony</a:t>
            </a:r>
            <a:r>
              <a:rPr lang="en-GB" dirty="0" smtClean="0"/>
              <a:t>, …)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3D 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imaging</a:t>
            </a:r>
            <a:endParaRPr lang="fr-FR" dirty="0" smtClean="0"/>
          </a:p>
          <a:p>
            <a:pPr lvl="1"/>
            <a:r>
              <a:rPr lang="en-GB" dirty="0" smtClean="0"/>
              <a:t>Previous imaging of cells in 2D with TEM/SEM</a:t>
            </a:r>
          </a:p>
          <a:p>
            <a:pPr lvl="1"/>
            <a:r>
              <a:rPr lang="en-GB" dirty="0" smtClean="0"/>
              <a:t>Our previous work : porous imprint of 3D cells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Aim: 3D Imaging of bone cells in situ at &lt;50 nm resolution</a:t>
            </a:r>
          </a:p>
          <a:p>
            <a:pPr lvl="1"/>
            <a:r>
              <a:rPr lang="en-GB" dirty="0" smtClean="0"/>
              <a:t>Challenges </a:t>
            </a:r>
          </a:p>
          <a:p>
            <a:pPr lvl="2"/>
            <a:r>
              <a:rPr lang="en-GB" dirty="0" smtClean="0"/>
              <a:t>sample environment</a:t>
            </a:r>
          </a:p>
          <a:p>
            <a:pPr lvl="2"/>
            <a:r>
              <a:rPr lang="en-GB" dirty="0" smtClean="0"/>
              <a:t>Dose deposition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en-GB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9"/>
          <a:stretch>
            <a:fillRect/>
          </a:stretch>
        </p:blipFill>
        <p:spPr bwMode="auto">
          <a:xfrm>
            <a:off x="6736120" y="2528900"/>
            <a:ext cx="2291375" cy="22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5609</TotalTime>
  <Words>239</Words>
  <Application>Microsoft Macintosh PowerPoint</Application>
  <PresentationFormat>On-screen Show (4:3)</PresentationFormat>
  <Paragraphs>78</Paragraphs>
  <Slides>6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Thème Office</vt:lpstr>
      <vt:lpstr>Equation</vt:lpstr>
      <vt:lpstr>X-ray Phase CT</vt:lpstr>
      <vt:lpstr> X-ray phase contrast    Phase tomography   </vt:lpstr>
      <vt:lpstr>Non-linear phase retrieval  Results</vt:lpstr>
      <vt:lpstr>Regularization       Results</vt:lpstr>
      <vt:lpstr>Bone ultrastructure by SR Phase Nano-tomography</vt:lpstr>
      <vt:lpstr>Perspectives : X-ray phase CT</vt:lpstr>
    </vt:vector>
  </TitlesOfParts>
  <Company>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xx xx</dc:creator>
  <cp:lastModifiedBy>Françoise Peyrin</cp:lastModifiedBy>
  <cp:revision>218</cp:revision>
  <cp:lastPrinted>2012-05-25T11:13:40Z</cp:lastPrinted>
  <dcterms:created xsi:type="dcterms:W3CDTF">2013-01-09T18:19:20Z</dcterms:created>
  <dcterms:modified xsi:type="dcterms:W3CDTF">2015-01-21T11:40:55Z</dcterms:modified>
</cp:coreProperties>
</file>