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7" r:id="rId2"/>
    <p:sldId id="328" r:id="rId3"/>
    <p:sldId id="329" r:id="rId4"/>
    <p:sldId id="330" r:id="rId5"/>
  </p:sldIdLst>
  <p:sldSz cx="9144000" cy="6858000" type="screen4x3"/>
  <p:notesSz cx="6810375" cy="99425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0"/>
    <a:srgbClr val="E9F1F7"/>
    <a:srgbClr val="4CA4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5" autoAdjust="0"/>
    <p:restoredTop sz="94660"/>
  </p:normalViewPr>
  <p:slideViewPr>
    <p:cSldViewPr snapToObjects="1">
      <p:cViewPr varScale="1">
        <p:scale>
          <a:sx n="60" d="100"/>
          <a:sy n="6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2" d="100"/>
          <a:sy n="52" d="100"/>
        </p:scale>
        <p:origin x="-2640" y="-90"/>
      </p:cViewPr>
      <p:guideLst>
        <p:guide orient="horz" pos="3131"/>
        <p:guide pos="2145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DCA06D2-FE35-4A77-9435-C50210A8DDB0}" type="datetime1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97F7F1A-36D9-430F-BEB7-C22BFF4D29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7349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B5C5AA2F-BA15-41ED-B4CE-519673B74434}" type="datetime1">
              <a:rPr lang="fr-FR"/>
              <a:pPr>
                <a:defRPr/>
              </a:pPr>
              <a:t>04/12/2014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08B4433-48FC-46E3-81EF-CB19602852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996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509" y="728700"/>
            <a:ext cx="8775975" cy="576064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636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98730"/>
            <a:ext cx="4038600" cy="5490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98730"/>
            <a:ext cx="4038600" cy="5490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379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9049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299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781800" cy="57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47034" y="773705"/>
            <a:ext cx="8835456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pic>
        <p:nvPicPr>
          <p:cNvPr id="1028" name="Picture 11" descr="g25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2330" y="8620"/>
            <a:ext cx="1596870" cy="49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2732" y="2223120"/>
            <a:ext cx="180020" cy="91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36067" y="6662391"/>
            <a:ext cx="14201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itchFamily="-109" charset="-128"/>
                <a:cs typeface="Arial" pitchFamily="34" charset="0"/>
              </a:rPr>
              <a:t>HCRES janvier 2014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-109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369459" y="6669360"/>
            <a:ext cx="4780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31241E-3D6F-4C54-A853-5BF05B74E990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09" charset="0"/>
                <a:ea typeface="ＭＳ Ｐゴシック"/>
                <a:cs typeface="Arial" pitchFamily="34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09" charset="0"/>
              <a:ea typeface="ＭＳ Ｐゴシック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0090"/>
          </a:solidFill>
          <a:effectLst/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 de l’imagerie Compton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Espace réservé du contenu 5"/>
              <p:cNvSpPr>
                <a:spLocks noGrp="1"/>
              </p:cNvSpPr>
              <p:nvPr>
                <p:ph idx="1"/>
              </p:nvPr>
            </p:nvSpPr>
            <p:spPr>
              <a:xfrm>
                <a:off x="3446875" y="728700"/>
                <a:ext cx="5490609" cy="5022598"/>
              </a:xfrm>
            </p:spPr>
            <p:txBody>
              <a:bodyPr/>
              <a:lstStyle/>
              <a:p>
                <a:pPr algn="just">
                  <a:spcBef>
                    <a:spcPts val="0"/>
                  </a:spcBef>
                </a:pPr>
                <a:r>
                  <a:rPr lang="fr-FR" dirty="0">
                    <a:solidFill>
                      <a:srgbClr val="FF0000"/>
                    </a:solidFill>
                    <a:latin typeface="+mj-lt"/>
                  </a:rPr>
                  <a:t>Source de</a:t>
                </a:r>
                <a:r>
                  <a:rPr lang="fr-FR" i="1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fr-FR" dirty="0">
                    <a:solidFill>
                      <a:srgbClr val="FF0000"/>
                    </a:solidFill>
                    <a:latin typeface="+mj-lt"/>
                  </a:rPr>
                  <a:t>photons </a:t>
                </a:r>
                <a:r>
                  <a:rPr lang="fr-FR" i="1" dirty="0">
                    <a:solidFill>
                      <a:srgbClr val="FF0000"/>
                    </a:solidFill>
                    <a:latin typeface="+mj-lt"/>
                  </a:rPr>
                  <a:t>γ </a:t>
                </a:r>
                <a:r>
                  <a:rPr lang="fr-FR" dirty="0">
                    <a:latin typeface="+mj-lt"/>
                  </a:rPr>
                  <a:t>: émission à un point </a:t>
                </a:r>
                <a:r>
                  <a:rPr lang="fr-FR" i="1" dirty="0">
                    <a:latin typeface="+mj-lt"/>
                  </a:rPr>
                  <a:t>V</a:t>
                </a:r>
                <a:r>
                  <a:rPr lang="fr-FR" baseline="-25000" dirty="0">
                    <a:latin typeface="+mj-lt"/>
                  </a:rPr>
                  <a:t>0</a:t>
                </a:r>
                <a:r>
                  <a:rPr lang="fr-FR" dirty="0">
                    <a:latin typeface="+mj-lt"/>
                  </a:rPr>
                  <a:t> avec une énergie initiale </a:t>
                </a:r>
                <a:r>
                  <a:rPr lang="fr-FR" i="1" dirty="0">
                    <a:latin typeface="+mj-lt"/>
                  </a:rPr>
                  <a:t>E</a:t>
                </a:r>
                <a:r>
                  <a:rPr lang="fr-FR" i="1" baseline="-25000" dirty="0">
                    <a:latin typeface="+mj-lt"/>
                  </a:rPr>
                  <a:t>0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fr-FR" dirty="0">
                    <a:solidFill>
                      <a:srgbClr val="00B050"/>
                    </a:solidFill>
                    <a:latin typeface="+mj-lt"/>
                  </a:rPr>
                  <a:t>Diffuseur </a:t>
                </a:r>
                <a:r>
                  <a:rPr lang="fr-FR" dirty="0">
                    <a:latin typeface="+mj-lt"/>
                  </a:rPr>
                  <a:t>: 1</a:t>
                </a:r>
                <a:r>
                  <a:rPr lang="fr-FR" baseline="30000" dirty="0">
                    <a:latin typeface="+mj-lt"/>
                  </a:rPr>
                  <a:t>ère</a:t>
                </a:r>
                <a:r>
                  <a:rPr lang="fr-FR" dirty="0">
                    <a:latin typeface="+mj-lt"/>
                  </a:rPr>
                  <a:t> interaction (diffusion Compton) en </a:t>
                </a:r>
                <a:r>
                  <a:rPr lang="fr-FR" i="1" dirty="0">
                    <a:latin typeface="+mj-lt"/>
                  </a:rPr>
                  <a:t>V</a:t>
                </a:r>
                <a:r>
                  <a:rPr lang="fr-FR" baseline="-25000" dirty="0">
                    <a:latin typeface="+mj-lt"/>
                  </a:rPr>
                  <a:t>1</a:t>
                </a:r>
                <a:r>
                  <a:rPr lang="fr-FR" dirty="0">
                    <a:latin typeface="+mj-lt"/>
                  </a:rPr>
                  <a:t> avec une énergie </a:t>
                </a:r>
                <a:r>
                  <a:rPr lang="fr-FR" i="1" dirty="0">
                    <a:latin typeface="+mj-lt"/>
                  </a:rPr>
                  <a:t>E</a:t>
                </a:r>
                <a:r>
                  <a:rPr lang="fr-FR" baseline="-25000" dirty="0">
                    <a:latin typeface="+mj-lt"/>
                  </a:rPr>
                  <a:t>1 </a:t>
                </a:r>
                <a:r>
                  <a:rPr lang="fr-FR" dirty="0">
                    <a:latin typeface="+mj-lt"/>
                  </a:rPr>
                  <a:t>transmise à un électron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fr-FR" dirty="0">
                    <a:solidFill>
                      <a:srgbClr val="00B0F0"/>
                    </a:solidFill>
                    <a:latin typeface="+mj-lt"/>
                  </a:rPr>
                  <a:t>Absorbeur </a:t>
                </a:r>
                <a:r>
                  <a:rPr lang="fr-FR" dirty="0">
                    <a:latin typeface="+mj-lt"/>
                  </a:rPr>
                  <a:t>: 2</a:t>
                </a:r>
                <a:r>
                  <a:rPr lang="fr-FR" baseline="30000" dirty="0">
                    <a:latin typeface="+mj-lt"/>
                  </a:rPr>
                  <a:t>nde</a:t>
                </a:r>
                <a:r>
                  <a:rPr lang="fr-FR" dirty="0">
                    <a:latin typeface="+mj-lt"/>
                  </a:rPr>
                  <a:t> interaction en </a:t>
                </a:r>
                <a:r>
                  <a:rPr lang="fr-FR" i="1" dirty="0">
                    <a:latin typeface="+mj-lt"/>
                  </a:rPr>
                  <a:t>V</a:t>
                </a:r>
                <a:r>
                  <a:rPr lang="fr-FR" baseline="-25000" dirty="0">
                    <a:latin typeface="+mj-lt"/>
                  </a:rPr>
                  <a:t>2</a:t>
                </a:r>
                <a:r>
                  <a:rPr lang="fr-FR" dirty="0">
                    <a:latin typeface="+mj-lt"/>
                  </a:rPr>
                  <a:t> (effet photoélectrique) avec une énergie </a:t>
                </a:r>
                <a:r>
                  <a:rPr lang="fr-FR" i="1" dirty="0">
                    <a:latin typeface="+mj-lt"/>
                  </a:rPr>
                  <a:t>E</a:t>
                </a:r>
                <a:r>
                  <a:rPr lang="fr-FR" baseline="-25000" dirty="0">
                    <a:latin typeface="+mj-lt"/>
                  </a:rPr>
                  <a:t>2</a:t>
                </a:r>
                <a:r>
                  <a:rPr lang="fr-FR" dirty="0">
                    <a:latin typeface="+mj-lt"/>
                  </a:rPr>
                  <a:t>: E</a:t>
                </a:r>
                <a:r>
                  <a:rPr lang="fr-FR" baseline="-25000" dirty="0">
                    <a:latin typeface="+mj-lt"/>
                  </a:rPr>
                  <a:t>0</a:t>
                </a:r>
                <a:r>
                  <a:rPr lang="fr-FR" dirty="0">
                    <a:latin typeface="+mj-lt"/>
                  </a:rPr>
                  <a:t>≃E</a:t>
                </a:r>
                <a:r>
                  <a:rPr lang="fr-FR" baseline="-25000" dirty="0">
                    <a:latin typeface="+mj-lt"/>
                  </a:rPr>
                  <a:t>1</a:t>
                </a:r>
                <a:r>
                  <a:rPr lang="fr-FR" dirty="0">
                    <a:latin typeface="+mj-lt"/>
                  </a:rPr>
                  <a:t>+E</a:t>
                </a:r>
                <a:r>
                  <a:rPr lang="fr-FR" baseline="-25000" dirty="0">
                    <a:latin typeface="+mj-lt"/>
                  </a:rPr>
                  <a:t>2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fr-FR" dirty="0">
                    <a:solidFill>
                      <a:srgbClr val="F4960C"/>
                    </a:solidFill>
                    <a:latin typeface="+mj-lt"/>
                  </a:rPr>
                  <a:t>Modèle de projection </a:t>
                </a:r>
                <a:r>
                  <a:rPr lang="fr-FR" dirty="0">
                    <a:latin typeface="+mj-lt"/>
                  </a:rPr>
                  <a:t>: intégrale sur la surface d’un cône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fr-FR" dirty="0">
                    <a:latin typeface="+mj-lt"/>
                  </a:rPr>
                  <a:t>Pour des diffusions multiples, </a:t>
                </a:r>
                <a:r>
                  <a:rPr lang="fr-FR" i="1" dirty="0">
                    <a:latin typeface="+mj-lt"/>
                  </a:rPr>
                  <a:t>V</a:t>
                </a:r>
                <a:r>
                  <a:rPr lang="fr-FR" baseline="-25000" dirty="0">
                    <a:latin typeface="+mj-lt"/>
                  </a:rPr>
                  <a:t>2</a:t>
                </a:r>
                <a:r>
                  <a:rPr lang="fr-FR" dirty="0">
                    <a:latin typeface="+mj-lt"/>
                  </a:rPr>
                  <a:t> est la seconde diffusion Compton et </a:t>
                </a:r>
                <a:r>
                  <a:rPr lang="fr-FR" i="1" dirty="0">
                    <a:latin typeface="+mj-lt"/>
                  </a:rPr>
                  <a:t>E</a:t>
                </a:r>
                <a:r>
                  <a:rPr lang="fr-FR" baseline="-25000" dirty="0">
                    <a:latin typeface="+mj-lt"/>
                  </a:rPr>
                  <a:t>0</a:t>
                </a:r>
                <a:r>
                  <a:rPr lang="fr-FR" dirty="0">
                    <a:latin typeface="+mj-lt"/>
                  </a:rPr>
                  <a:t>≃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fr-FR" i="1">
                            <a:latin typeface="+mj-lt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i="1">
                            <a:latin typeface="+mj-lt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r-FR" i="1">
                                <a:latin typeface="+mj-lt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+mj-lt"/>
                              </a:rPr>
                              <m:t>𝐸</m:t>
                            </m:r>
                          </m:e>
                          <m:sub>
                            <m:r>
                              <a:rPr lang="fr-FR" i="1">
                                <a:latin typeface="+mj-lt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fr-FR" dirty="0">
                    <a:latin typeface="+mj-lt"/>
                  </a:rPr>
                  <a:t>.</a:t>
                </a:r>
              </a:p>
            </p:txBody>
          </p:sp>
        </mc:Choice>
        <mc:Fallback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6875" y="728700"/>
                <a:ext cx="5490609" cy="5022598"/>
              </a:xfrm>
              <a:blipFill rotWithShape="1">
                <a:blip r:embed="rId2"/>
                <a:stretch>
                  <a:fillRect l="-1665" t="-972" r="-17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1990" y="5409220"/>
            <a:ext cx="3185873" cy="61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24104" y="6057292"/>
            <a:ext cx="330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(Angle de diffusion Compton)</a:t>
            </a:r>
            <a:endParaRPr lang="fr-FR" dirty="0">
              <a:latin typeface="+mj-lt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526" y="1313765"/>
            <a:ext cx="3140349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81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Imagerie </a:t>
            </a:r>
            <a:r>
              <a:rPr lang="el-GR" dirty="0" smtClean="0"/>
              <a:t>γ</a:t>
            </a:r>
            <a:r>
              <a:rPr lang="fr-FR" dirty="0" smtClean="0"/>
              <a:t>-prompt</a:t>
            </a:r>
            <a:r>
              <a:rPr lang="fr-FR" dirty="0" smtClean="0">
                <a:latin typeface="Calibri"/>
              </a:rPr>
              <a:t> en protonthérapie</a:t>
            </a:r>
            <a:br>
              <a:rPr lang="fr-FR" dirty="0" smtClean="0">
                <a:latin typeface="Calibri"/>
              </a:rPr>
            </a:br>
            <a:r>
              <a:rPr lang="fr-FR" sz="1600" dirty="0" smtClean="0">
                <a:latin typeface="Calibri"/>
              </a:rPr>
              <a:t>Reconstruction tomographique analytique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des propriétés analytiques de la transformée Compton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Inversion : rapide, mais pas aussi robuste que les méthodes itératives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1710968"/>
            <a:ext cx="738664" cy="152675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Projection Compton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61509" y="3283751"/>
            <a:ext cx="738664" cy="13603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Projection Radon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ZoneTexte 16"/>
              <p:cNvSpPr txBox="1"/>
              <p:nvPr/>
            </p:nvSpPr>
            <p:spPr>
              <a:xfrm>
                <a:off x="578490" y="1252546"/>
                <a:ext cx="2913390" cy="461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fr-FR" b="0" i="0" dirty="0" smtClean="0">
                    <a:latin typeface="+mj-lt"/>
                    <a:ea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0" y="1252546"/>
                <a:ext cx="2913390" cy="461152"/>
              </a:xfrm>
              <a:prstGeom prst="rect">
                <a:avLst/>
              </a:prstGeom>
              <a:blipFill rotWithShape="1">
                <a:blip r:embed="rId2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ZoneTexte 17"/>
              <p:cNvSpPr txBox="1"/>
              <p:nvPr/>
            </p:nvSpPr>
            <p:spPr>
              <a:xfrm>
                <a:off x="2951820" y="1212503"/>
                <a:ext cx="3330370" cy="54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b="0" i="0" dirty="0" smtClean="0">
                    <a:latin typeface="+mj-lt"/>
                    <a:ea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  <a:ea typeface="Cambria Math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fr-FR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820" y="1212503"/>
                <a:ext cx="3330370" cy="541238"/>
              </a:xfrm>
              <a:prstGeom prst="rect">
                <a:avLst/>
              </a:prstGeom>
              <a:blipFill rotWithShape="1">
                <a:blip r:embed="rId3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/>
          <p:cNvSpPr txBox="1"/>
          <p:nvPr/>
        </p:nvSpPr>
        <p:spPr>
          <a:xfrm>
            <a:off x="6462210" y="3020727"/>
            <a:ext cx="157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Redondance </a:t>
            </a:r>
            <a:endParaRPr lang="fr-FR" dirty="0"/>
          </a:p>
        </p:txBody>
      </p:sp>
      <p:sp>
        <p:nvSpPr>
          <p:cNvPr id="20" name="Accolade fermante 19"/>
          <p:cNvSpPr/>
          <p:nvPr/>
        </p:nvSpPr>
        <p:spPr>
          <a:xfrm>
            <a:off x="6147175" y="1766651"/>
            <a:ext cx="225025" cy="287748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431" y="5544235"/>
            <a:ext cx="8843139" cy="68400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50431" y="6309320"/>
            <a:ext cx="8922069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dirty="0" smtClean="0"/>
              <a:t>[1] V. Maxim, IEEE TIP 23, 20141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7005" y="1762154"/>
            <a:ext cx="1800000" cy="142438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185" y="1751703"/>
            <a:ext cx="1800000" cy="144528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7005" y="3283744"/>
            <a:ext cx="1800000" cy="1360384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185" y="3283751"/>
            <a:ext cx="1800000" cy="136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20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Imagerie </a:t>
            </a:r>
            <a:r>
              <a:rPr lang="el-GR" dirty="0"/>
              <a:t>γ</a:t>
            </a:r>
            <a:r>
              <a:rPr lang="fr-FR" dirty="0"/>
              <a:t>-prompt</a:t>
            </a:r>
            <a:r>
              <a:rPr lang="fr-FR" dirty="0" smtClean="0"/>
              <a:t> </a:t>
            </a:r>
            <a:r>
              <a:rPr lang="fr-FR" dirty="0"/>
              <a:t>en protonthérapie</a:t>
            </a:r>
            <a:br>
              <a:rPr lang="fr-FR" dirty="0"/>
            </a:br>
            <a:r>
              <a:rPr lang="fr-FR" sz="1600" dirty="0"/>
              <a:t>Reconstruction </a:t>
            </a:r>
            <a:r>
              <a:rPr lang="fr-FR" sz="1600" dirty="0" smtClean="0"/>
              <a:t>tomographique LM-MLEM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Modèle et algorithme pour le calcul de la matrice système T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Rétroprojection conique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35015" y="6039290"/>
            <a:ext cx="871246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dirty="0" smtClean="0"/>
              <a:t>[1] X. </a:t>
            </a:r>
            <a:r>
              <a:rPr lang="fr-FR" dirty="0" err="1" smtClean="0"/>
              <a:t>Lojacono</a:t>
            </a:r>
            <a:r>
              <a:rPr lang="fr-FR" dirty="0" smtClean="0"/>
              <a:t>, PhD</a:t>
            </a:r>
          </a:p>
          <a:p>
            <a:r>
              <a:rPr lang="fr-FR" dirty="0" smtClean="0"/>
              <a:t>[2] Projet ENVISION</a:t>
            </a:r>
          </a:p>
          <a:p>
            <a:r>
              <a:rPr lang="fr-FR" dirty="0" smtClean="0"/>
              <a:t>[3] X. </a:t>
            </a:r>
            <a:r>
              <a:rPr lang="fr-FR" dirty="0" err="1" smtClean="0"/>
              <a:t>Lojacono</a:t>
            </a:r>
            <a:r>
              <a:rPr lang="fr-FR" dirty="0" smtClean="0"/>
              <a:t> et al, GRETSI, 2011</a:t>
            </a:r>
          </a:p>
          <a:p>
            <a:r>
              <a:rPr lang="fr-FR" dirty="0" smtClean="0"/>
              <a:t>[4] X. </a:t>
            </a:r>
            <a:r>
              <a:rPr lang="fr-FR" dirty="0" err="1" smtClean="0"/>
              <a:t>Lojacono</a:t>
            </a:r>
            <a:r>
              <a:rPr lang="fr-FR" dirty="0" smtClean="0"/>
              <a:t> et al, IEEE TNS 60, 2013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37398" y="5603021"/>
            <a:ext cx="1748404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dirty="0" smtClean="0"/>
              <a:t>N évènements</a:t>
            </a:r>
          </a:p>
        </p:txBody>
      </p:sp>
      <p:cxnSp>
        <p:nvCxnSpPr>
          <p:cNvPr id="13" name="Connecteur droit avec flèche 12"/>
          <p:cNvCxnSpPr>
            <a:stCxn id="34" idx="3"/>
            <a:endCxn id="25" idx="1"/>
          </p:cNvCxnSpPr>
          <p:nvPr/>
        </p:nvCxnSpPr>
        <p:spPr>
          <a:xfrm>
            <a:off x="3806755" y="4279787"/>
            <a:ext cx="153049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851920" y="383404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Itérations</a:t>
            </a:r>
            <a:endParaRPr lang="fr-FR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7245" y="3042400"/>
            <a:ext cx="2880000" cy="247477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7688" y="1304860"/>
            <a:ext cx="5768625" cy="8640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6755" y="3027715"/>
            <a:ext cx="2880000" cy="250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2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Imagerie </a:t>
            </a:r>
            <a:r>
              <a:rPr lang="el-GR" dirty="0"/>
              <a:t>γ</a:t>
            </a:r>
            <a:r>
              <a:rPr lang="fr-FR" dirty="0"/>
              <a:t>-prompt </a:t>
            </a:r>
            <a:r>
              <a:rPr lang="fr-FR" dirty="0" smtClean="0"/>
              <a:t>en </a:t>
            </a:r>
            <a:r>
              <a:rPr lang="fr-FR" dirty="0"/>
              <a:t>protonthérapie</a:t>
            </a:r>
            <a:br>
              <a:rPr lang="fr-FR" dirty="0"/>
            </a:br>
            <a:r>
              <a:rPr lang="fr-FR" sz="1600" dirty="0" smtClean="0"/>
              <a:t>Simulations</a:t>
            </a:r>
            <a:endParaRPr lang="fr-FR" dirty="0"/>
          </a:p>
        </p:txBody>
      </p:sp>
      <p:sp>
        <p:nvSpPr>
          <p:cNvPr id="31" name="Espace réservé du contenu 30"/>
          <p:cNvSpPr>
            <a:spLocks noGrp="1"/>
          </p:cNvSpPr>
          <p:nvPr>
            <p:ph idx="1"/>
          </p:nvPr>
        </p:nvSpPr>
        <p:spPr>
          <a:xfrm>
            <a:off x="3581890" y="2843934"/>
            <a:ext cx="3532894" cy="2610291"/>
          </a:xfrm>
        </p:spPr>
        <p:txBody>
          <a:bodyPr/>
          <a:lstStyle/>
          <a:p>
            <a:r>
              <a:rPr lang="fr-FR" dirty="0"/>
              <a:t>Modularité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Parties communes avec </a:t>
            </a:r>
            <a:r>
              <a:rPr lang="fr-FR" dirty="0"/>
              <a:t>d’autres modalités</a:t>
            </a:r>
          </a:p>
          <a:p>
            <a:pPr marL="285750" indent="-285750">
              <a:buFontTx/>
              <a:buChar char="-"/>
            </a:pPr>
            <a:r>
              <a:rPr lang="fr-FR" dirty="0"/>
              <a:t>Évolutivité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Réduction du temps de calcul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26"/>
          <a:stretch/>
        </p:blipFill>
        <p:spPr>
          <a:xfrm>
            <a:off x="1286635" y="1116108"/>
            <a:ext cx="2160000" cy="2087867"/>
          </a:xfrm>
          <a:prstGeom prst="rect">
            <a:avLst/>
          </a:prstGeom>
        </p:spPr>
      </p:pic>
      <p:pic>
        <p:nvPicPr>
          <p:cNvPr id="1028" name="Picture 4" descr="E:\Conf\plan_TL_megali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3059" y="3699030"/>
            <a:ext cx="1589665" cy="155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3501" y="1620041"/>
            <a:ext cx="2348999" cy="108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6635" y="3824527"/>
            <a:ext cx="2160000" cy="284086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13" t="14157" r="19474" b="17479"/>
          <a:stretch/>
        </p:blipFill>
        <p:spPr>
          <a:xfrm>
            <a:off x="0" y="773705"/>
            <a:ext cx="1102636" cy="1017257"/>
          </a:xfrm>
          <a:prstGeom prst="rect">
            <a:avLst/>
          </a:prstGeom>
        </p:spPr>
      </p:pic>
      <p:cxnSp>
        <p:nvCxnSpPr>
          <p:cNvPr id="14" name="Connecteur droit avec flèche 13"/>
          <p:cNvCxnSpPr>
            <a:stCxn id="12" idx="2"/>
          </p:cNvCxnSpPr>
          <p:nvPr/>
        </p:nvCxnSpPr>
        <p:spPr>
          <a:xfrm>
            <a:off x="551318" y="1790962"/>
            <a:ext cx="1680422" cy="369079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lèche courbée vers le bas 19"/>
          <p:cNvSpPr/>
          <p:nvPr/>
        </p:nvSpPr>
        <p:spPr>
          <a:xfrm>
            <a:off x="3491880" y="1448780"/>
            <a:ext cx="765085" cy="135015"/>
          </a:xfrm>
          <a:prstGeom prst="curvedDownArrow">
            <a:avLst>
              <a:gd name="adj1" fmla="val 18296"/>
              <a:gd name="adj2" fmla="val 53616"/>
              <a:gd name="adj3" fmla="val 33130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courbée vers le bas 25"/>
          <p:cNvSpPr/>
          <p:nvPr/>
        </p:nvSpPr>
        <p:spPr>
          <a:xfrm>
            <a:off x="6349698" y="1448780"/>
            <a:ext cx="765085" cy="135015"/>
          </a:xfrm>
          <a:prstGeom prst="curvedDownArrow">
            <a:avLst>
              <a:gd name="adj1" fmla="val 18296"/>
              <a:gd name="adj2" fmla="val 53616"/>
              <a:gd name="adj3" fmla="val 33130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446875" y="1079448"/>
            <a:ext cx="85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GATE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47175" y="1072246"/>
            <a:ext cx="117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MEGAlib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491880" y="5769260"/>
            <a:ext cx="558062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dirty="0" smtClean="0"/>
              <a:t>[1] E. Hilaire, PhD</a:t>
            </a:r>
          </a:p>
          <a:p>
            <a:r>
              <a:rPr lang="fr-FR" dirty="0" smtClean="0"/>
              <a:t>[2] E. Hilaire et al, GRETSI, 2013</a:t>
            </a:r>
          </a:p>
          <a:p>
            <a:r>
              <a:rPr lang="fr-FR" dirty="0" smtClean="0"/>
              <a:t>[3] E. Hilaire et al, IEEE NSS-MIC conférence, 2014</a:t>
            </a:r>
          </a:p>
        </p:txBody>
      </p:sp>
      <p:cxnSp>
        <p:nvCxnSpPr>
          <p:cNvPr id="24" name="Connecteur droit avec flèche 23"/>
          <p:cNvCxnSpPr>
            <a:stCxn id="5" idx="2"/>
          </p:cNvCxnSpPr>
          <p:nvPr/>
        </p:nvCxnSpPr>
        <p:spPr>
          <a:xfrm>
            <a:off x="2366635" y="3203975"/>
            <a:ext cx="0" cy="6205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8" idx="2"/>
            <a:endCxn id="1028" idx="0"/>
          </p:cNvCxnSpPr>
          <p:nvPr/>
        </p:nvCxnSpPr>
        <p:spPr>
          <a:xfrm>
            <a:off x="7898001" y="2700041"/>
            <a:ext cx="19891" cy="99898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8132" y="1620041"/>
            <a:ext cx="213387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4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7611</TotalTime>
  <Words>167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Principe de l’imagerie Compton</vt:lpstr>
      <vt:lpstr>Imagerie γ-prompt en protonthérapie Reconstruction tomographique analytique</vt:lpstr>
      <vt:lpstr>Imagerie γ-prompt en protonthérapie Reconstruction tomographique LM-MLEM</vt:lpstr>
      <vt:lpstr>Imagerie γ-prompt en protonthérapie Simulations</vt:lpstr>
    </vt:vector>
  </TitlesOfParts>
  <Company>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xx xx</dc:creator>
  <cp:lastModifiedBy>peyrin</cp:lastModifiedBy>
  <cp:revision>197</cp:revision>
  <cp:lastPrinted>2012-05-25T11:13:40Z</cp:lastPrinted>
  <dcterms:created xsi:type="dcterms:W3CDTF">2009-08-27T06:45:37Z</dcterms:created>
  <dcterms:modified xsi:type="dcterms:W3CDTF">2014-12-04T13:39:19Z</dcterms:modified>
</cp:coreProperties>
</file>