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5" r:id="rId2"/>
    <p:sldId id="317" r:id="rId3"/>
    <p:sldId id="318" r:id="rId4"/>
  </p:sldIdLst>
  <p:sldSz cx="9144000" cy="6858000" type="screen4x3"/>
  <p:notesSz cx="6810375" cy="9942513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0"/>
    <a:srgbClr val="E9F1F7"/>
    <a:srgbClr val="4CA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05" autoAdjust="0"/>
    <p:restoredTop sz="94660"/>
  </p:normalViewPr>
  <p:slideViewPr>
    <p:cSldViewPr snapToObjects="1">
      <p:cViewPr>
        <p:scale>
          <a:sx n="86" d="100"/>
          <a:sy n="86" d="100"/>
        </p:scale>
        <p:origin x="-64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52" d="100"/>
          <a:sy n="52" d="100"/>
        </p:scale>
        <p:origin x="-2640" y="-90"/>
      </p:cViewPr>
      <p:guideLst>
        <p:guide orient="horz" pos="3131"/>
        <p:guide pos="2145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DDCA06D2-FE35-4A77-9435-C50210A8DDB0}" type="datetime1">
              <a:rPr lang="fr-FR"/>
              <a:pPr>
                <a:defRPr/>
              </a:pPr>
              <a:t>21/01/2015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097F7F1A-36D9-430F-BEB7-C22BFF4D294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3494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B5C5AA2F-BA15-41ED-B4CE-519673B74434}" type="datetime1">
              <a:rPr lang="fr-FR"/>
              <a:pPr>
                <a:defRPr/>
              </a:pPr>
              <a:t>21/01/2015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8300" cy="4473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808B4433-48FC-46E3-81EF-CB19602852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9964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1510" y="728700"/>
            <a:ext cx="8229600" cy="4525962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cxnSp>
        <p:nvCxnSpPr>
          <p:cNvPr id="4" name="Connecteur droit 3"/>
          <p:cNvCxnSpPr/>
          <p:nvPr userDrawn="1"/>
        </p:nvCxnSpPr>
        <p:spPr>
          <a:xfrm>
            <a:off x="0" y="593685"/>
            <a:ext cx="914400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361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987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987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cxnSp>
        <p:nvCxnSpPr>
          <p:cNvPr id="5" name="Connecteur droit 4"/>
          <p:cNvCxnSpPr/>
          <p:nvPr userDrawn="1"/>
        </p:nvCxnSpPr>
        <p:spPr>
          <a:xfrm>
            <a:off x="0" y="593685"/>
            <a:ext cx="914400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795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cxnSp>
        <p:nvCxnSpPr>
          <p:cNvPr id="3" name="Connecteur droit 2"/>
          <p:cNvCxnSpPr/>
          <p:nvPr userDrawn="1"/>
        </p:nvCxnSpPr>
        <p:spPr>
          <a:xfrm>
            <a:off x="0" y="593685"/>
            <a:ext cx="914400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9049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9977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7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F1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6781800" cy="571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47034" y="773705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pic>
        <p:nvPicPr>
          <p:cNvPr id="1028" name="Picture 11" descr="g25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330" y="8620"/>
            <a:ext cx="1596870" cy="49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Imag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72732" y="2223120"/>
            <a:ext cx="180020" cy="9162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136067" y="6662391"/>
            <a:ext cx="14201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itchFamily="-109" charset="-128"/>
                <a:cs typeface="Arial" pitchFamily="34" charset="0"/>
              </a:rPr>
              <a:t>HCRES janvier 2014</a:t>
            </a:r>
            <a:endParaRPr kumimoji="0" lang="fr-FR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itchFamily="-109" charset="-128"/>
              <a:cs typeface="Arial" pitchFamily="34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369459" y="6669360"/>
            <a:ext cx="4780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531241E-3D6F-4C54-A853-5BF05B74E990}" type="slidenum">
              <a:rPr kumimoji="0" lang="fr-FR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-109" charset="0"/>
                <a:ea typeface="ＭＳ Ｐゴシック"/>
                <a:cs typeface="Arial" pitchFamily="34" charset="0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r-FR" sz="12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-109" charset="0"/>
              <a:ea typeface="ＭＳ Ｐゴシック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000090"/>
          </a:solidFill>
          <a:effectLst/>
          <a:latin typeface="+mj-lt"/>
          <a:ea typeface="ＭＳ Ｐゴシック" pitchFamily="-109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0"/>
          </a:solidFill>
          <a:latin typeface="Calibri" pitchFamily="-109" charset="0"/>
          <a:ea typeface="ＭＳ Ｐゴシック" pitchFamily="-109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0"/>
          </a:solidFill>
          <a:latin typeface="Calibri" pitchFamily="-109" charset="0"/>
          <a:ea typeface="ＭＳ Ｐゴシック" pitchFamily="-109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0"/>
          </a:solidFill>
          <a:latin typeface="Calibri" pitchFamily="-109" charset="0"/>
          <a:ea typeface="ＭＳ Ｐゴシック" pitchFamily="-109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0"/>
          </a:solidFill>
          <a:latin typeface="Calibri" pitchFamily="-109" charset="0"/>
          <a:ea typeface="ＭＳ Ｐゴシック" pitchFamily="-109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000090"/>
          </a:solidFill>
          <a:latin typeface="Calibri" pitchFamily="-109" charset="0"/>
          <a:ea typeface="ＭＳ Ｐゴシック" pitchFamily="-109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000090"/>
          </a:solidFill>
          <a:latin typeface="Calibri" pitchFamily="-109" charset="0"/>
          <a:ea typeface="ＭＳ Ｐゴシック" pitchFamily="-109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000090"/>
          </a:solidFill>
          <a:latin typeface="Calibri" pitchFamily="-109" charset="0"/>
          <a:ea typeface="ＭＳ Ｐゴシック" pitchFamily="-109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000090"/>
          </a:solidFill>
          <a:latin typeface="Calibri" pitchFamily="-109" charset="0"/>
          <a:ea typeface="ＭＳ Ｐゴシック" pitchFamily="-109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 b="1"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ea typeface="ＭＳ Ｐゴシック"/>
              </a:rPr>
              <a:t>Equipe 4 – </a:t>
            </a:r>
            <a:r>
              <a:rPr lang="fr-FR" dirty="0" smtClean="0">
                <a:ea typeface="ＭＳ Ｐゴシック"/>
              </a:rPr>
              <a:t>Optimisation </a:t>
            </a:r>
            <a:r>
              <a:rPr lang="fr-FR" dirty="0" smtClean="0">
                <a:ea typeface="ＭＳ Ｐゴシック"/>
              </a:rPr>
              <a:t>stochastique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161509" y="908720"/>
            <a:ext cx="8865985" cy="5355596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err="1" smtClean="0">
                <a:ea typeface="ＭＳ Ｐゴシック"/>
              </a:rPr>
              <a:t>Problème</a:t>
            </a:r>
            <a:r>
              <a:rPr lang="en-US" sz="1800" dirty="0" smtClean="0">
                <a:ea typeface="ＭＳ Ｐゴシック"/>
              </a:rPr>
              <a:t> : </a:t>
            </a:r>
            <a:r>
              <a:rPr lang="en-US" sz="1800" b="0" dirty="0" smtClean="0">
                <a:ea typeface="ＭＳ Ｐゴシック"/>
              </a:rPr>
              <a:t>augmenter  la </a:t>
            </a:r>
            <a:r>
              <a:rPr lang="en-US" sz="1800" b="0" dirty="0" err="1" smtClean="0">
                <a:ea typeface="ＭＳ Ｐゴシック"/>
              </a:rPr>
              <a:t>flexibilité</a:t>
            </a:r>
            <a:r>
              <a:rPr lang="en-US" sz="1800" b="0" dirty="0" smtClean="0">
                <a:ea typeface="ＭＳ Ｐゴシック"/>
              </a:rPr>
              <a:t> et les performances des </a:t>
            </a:r>
            <a:r>
              <a:rPr lang="en-US" sz="1800" b="0" dirty="0" err="1" smtClean="0">
                <a:ea typeface="ＭＳ Ｐゴシック"/>
              </a:rPr>
              <a:t>algorithmes</a:t>
            </a:r>
            <a:r>
              <a:rPr lang="en-US" sz="1800" b="0" dirty="0" smtClean="0">
                <a:ea typeface="ＭＳ Ｐゴシック"/>
              </a:rPr>
              <a:t> </a:t>
            </a:r>
            <a:r>
              <a:rPr lang="en-US" sz="1800" b="0" dirty="0" err="1" smtClean="0">
                <a:ea typeface="ＭＳ Ｐゴシック"/>
              </a:rPr>
              <a:t>stochastiques</a:t>
            </a:r>
            <a:r>
              <a:rPr lang="en-US" sz="1800" b="0" dirty="0" smtClean="0">
                <a:ea typeface="ＭＳ Ｐゴシック"/>
              </a:rPr>
              <a:t> de type </a:t>
            </a:r>
            <a:r>
              <a:rPr lang="en-US" sz="1800" b="0" dirty="0" err="1" smtClean="0">
                <a:ea typeface="ＭＳ Ｐゴシック"/>
              </a:rPr>
              <a:t>recuit</a:t>
            </a:r>
            <a:r>
              <a:rPr lang="en-US" sz="1800" b="0" dirty="0" smtClean="0">
                <a:ea typeface="ＭＳ Ｐゴシック"/>
              </a:rPr>
              <a:t> </a:t>
            </a:r>
            <a:r>
              <a:rPr lang="en-US" sz="1800" b="0" dirty="0" err="1" smtClean="0">
                <a:ea typeface="ＭＳ Ｐゴシック"/>
              </a:rPr>
              <a:t>simulé</a:t>
            </a:r>
            <a:endParaRPr lang="en-US" b="0" dirty="0">
              <a:ea typeface="ＭＳ Ｐゴシック"/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en-US" sz="1800" dirty="0" smtClean="0">
                <a:ea typeface="ＭＳ Ｐゴシック"/>
              </a:rPr>
              <a:t>Solution : </a:t>
            </a:r>
            <a:r>
              <a:rPr lang="en-US" sz="1800" b="0" dirty="0" err="1" smtClean="0">
                <a:ea typeface="ＭＳ Ｐゴシック"/>
              </a:rPr>
              <a:t>autoriser</a:t>
            </a:r>
            <a:r>
              <a:rPr lang="en-US" sz="1800" b="0" dirty="0" smtClean="0">
                <a:ea typeface="ＭＳ Ｐゴシック"/>
              </a:rPr>
              <a:t> le </a:t>
            </a:r>
            <a:r>
              <a:rPr lang="en-US" sz="1800" b="0" dirty="0" err="1" smtClean="0">
                <a:ea typeface="ＭＳ Ｐゴシック"/>
              </a:rPr>
              <a:t>mécanisme</a:t>
            </a:r>
            <a:r>
              <a:rPr lang="en-US" sz="1800" b="0" dirty="0" smtClean="0">
                <a:ea typeface="ＭＳ Ｐゴシック"/>
              </a:rPr>
              <a:t> de communication et la </a:t>
            </a:r>
            <a:r>
              <a:rPr lang="en-US" sz="1800" b="0" dirty="0" err="1" smtClean="0">
                <a:ea typeface="ＭＳ Ｐゴシック"/>
              </a:rPr>
              <a:t>fonction</a:t>
            </a:r>
            <a:r>
              <a:rPr lang="en-US" sz="1800" b="0" dirty="0" smtClean="0">
                <a:ea typeface="ＭＳ Ｐゴシック"/>
              </a:rPr>
              <a:t> de </a:t>
            </a:r>
            <a:r>
              <a:rPr lang="en-US" sz="1800" b="0" dirty="0" err="1" smtClean="0">
                <a:ea typeface="ＭＳ Ｐゴシック"/>
              </a:rPr>
              <a:t>coût</a:t>
            </a:r>
            <a:r>
              <a:rPr lang="en-US" sz="1800" b="0" dirty="0" smtClean="0">
                <a:ea typeface="ＭＳ Ｐゴシック"/>
              </a:rPr>
              <a:t> à </a:t>
            </a:r>
            <a:r>
              <a:rPr lang="en-US" sz="1800" b="0" dirty="0" err="1" smtClean="0">
                <a:ea typeface="ＭＳ Ｐゴシック"/>
              </a:rPr>
              <a:t>varier</a:t>
            </a:r>
            <a:r>
              <a:rPr lang="en-US" sz="1800" b="0" dirty="0" smtClean="0">
                <a:ea typeface="ＭＳ Ｐゴシック"/>
              </a:rPr>
              <a:t> avec la </a:t>
            </a:r>
            <a:r>
              <a:rPr lang="en-US" sz="1800" b="0" dirty="0" err="1" smtClean="0">
                <a:ea typeface="ＭＳ Ｐゴシック"/>
              </a:rPr>
              <a:t>température</a:t>
            </a:r>
            <a:endParaRPr lang="en-US" sz="1800" b="0" dirty="0">
              <a:ea typeface="ＭＳ Ｐゴシック"/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en-US" sz="1800" dirty="0" err="1" smtClean="0">
                <a:ea typeface="ＭＳ Ｐゴシック"/>
              </a:rPr>
              <a:t>Vérrou</a:t>
            </a:r>
            <a:r>
              <a:rPr lang="en-US" sz="1800" dirty="0" smtClean="0">
                <a:ea typeface="ＭＳ Ｐゴシック"/>
              </a:rPr>
              <a:t> : </a:t>
            </a:r>
            <a:r>
              <a:rPr lang="en-US" sz="1800" b="0" dirty="0" smtClean="0">
                <a:ea typeface="ＭＳ Ｐゴシック"/>
              </a:rPr>
              <a:t>comment </a:t>
            </a:r>
            <a:r>
              <a:rPr lang="en-US" sz="1800" b="0" dirty="0" err="1" smtClean="0">
                <a:ea typeface="ＭＳ Ｐゴシック"/>
              </a:rPr>
              <a:t>garantir</a:t>
            </a:r>
            <a:r>
              <a:rPr lang="en-US" sz="1800" b="0" dirty="0" smtClean="0">
                <a:ea typeface="ＭＳ Ｐゴシック"/>
              </a:rPr>
              <a:t> les </a:t>
            </a:r>
            <a:r>
              <a:rPr lang="en-US" sz="1800" b="0" dirty="0" err="1" smtClean="0">
                <a:ea typeface="ＭＳ Ｐゴシック"/>
              </a:rPr>
              <a:t>propriétés</a:t>
            </a:r>
            <a:r>
              <a:rPr lang="en-US" sz="1800" b="0" dirty="0" smtClean="0">
                <a:ea typeface="ＭＳ Ｐゴシック"/>
              </a:rPr>
              <a:t> </a:t>
            </a:r>
            <a:r>
              <a:rPr lang="en-US" sz="1800" b="0" dirty="0" err="1" smtClean="0">
                <a:ea typeface="ＭＳ Ｐゴシック"/>
              </a:rPr>
              <a:t>théoriques</a:t>
            </a:r>
            <a:r>
              <a:rPr lang="en-US" sz="1800" b="0" dirty="0" smtClean="0">
                <a:ea typeface="ＭＳ Ｐゴシック"/>
              </a:rPr>
              <a:t> de convergence </a:t>
            </a:r>
            <a:r>
              <a:rPr lang="en-US" sz="1800" b="0" dirty="0" err="1" smtClean="0">
                <a:ea typeface="ＭＳ Ｐゴシック"/>
              </a:rPr>
              <a:t>vers</a:t>
            </a:r>
            <a:r>
              <a:rPr lang="en-US" sz="1800" b="0" dirty="0" smtClean="0">
                <a:ea typeface="ＭＳ Ｐゴシック"/>
              </a:rPr>
              <a:t> les minima </a:t>
            </a:r>
            <a:r>
              <a:rPr lang="en-US" sz="1800" b="0" dirty="0" err="1" smtClean="0">
                <a:ea typeface="ＭＳ Ｐゴシック"/>
              </a:rPr>
              <a:t>globaux</a:t>
            </a:r>
            <a:r>
              <a:rPr lang="en-US" sz="1800" b="0" dirty="0" smtClean="0">
                <a:ea typeface="ＭＳ Ｐゴシック"/>
              </a:rPr>
              <a:t>?</a:t>
            </a:r>
            <a:endParaRPr lang="en-US" sz="1800" b="0" dirty="0">
              <a:ea typeface="ＭＳ Ｐゴシック"/>
            </a:endParaRPr>
          </a:p>
          <a:p>
            <a:pPr marL="0" indent="0">
              <a:buNone/>
            </a:pPr>
            <a:endParaRPr lang="en-US" sz="1800" dirty="0">
              <a:ea typeface="ＭＳ Ｐゴシック"/>
            </a:endParaRPr>
          </a:p>
          <a:p>
            <a:pPr marL="0" indent="0">
              <a:buNone/>
            </a:pPr>
            <a:r>
              <a:rPr lang="en-US" sz="1800" dirty="0" err="1" smtClean="0">
                <a:ea typeface="ＭＳ Ｐゴシック"/>
              </a:rPr>
              <a:t>Résultats</a:t>
            </a:r>
            <a:r>
              <a:rPr lang="en-US" sz="1800" dirty="0" smtClean="0">
                <a:ea typeface="ＭＳ Ｐゴシック"/>
              </a:rPr>
              <a:t>: </a:t>
            </a:r>
            <a:r>
              <a:rPr lang="en-US" sz="1800" b="0" dirty="0" smtClean="0">
                <a:ea typeface="ＭＳ Ｐゴシック"/>
              </a:rPr>
              <a:t>nouvelle </a:t>
            </a:r>
            <a:r>
              <a:rPr lang="en-US" sz="1800" b="0" dirty="0" err="1" smtClean="0">
                <a:ea typeface="ＭＳ Ｐゴシック"/>
              </a:rPr>
              <a:t>classe</a:t>
            </a:r>
            <a:r>
              <a:rPr lang="en-US" sz="1800" b="0" dirty="0" smtClean="0">
                <a:ea typeface="ＭＳ Ｐゴシック"/>
              </a:rPr>
              <a:t> </a:t>
            </a:r>
            <a:r>
              <a:rPr lang="en-US" sz="1800" b="0" dirty="0" err="1" smtClean="0">
                <a:ea typeface="ＭＳ Ｐゴシック"/>
              </a:rPr>
              <a:t>d’algorithmes</a:t>
            </a:r>
            <a:r>
              <a:rPr lang="en-US" sz="1800" b="0" dirty="0" smtClean="0">
                <a:ea typeface="ＭＳ Ｐゴシック"/>
              </a:rPr>
              <a:t> </a:t>
            </a:r>
            <a:r>
              <a:rPr lang="en-US" sz="1800" b="0" dirty="0" err="1" smtClean="0">
                <a:ea typeface="ＭＳ Ｐゴシック"/>
              </a:rPr>
              <a:t>dits</a:t>
            </a:r>
            <a:r>
              <a:rPr lang="en-US" sz="1800" b="0" dirty="0" smtClean="0">
                <a:ea typeface="ＭＳ Ｐゴシック"/>
              </a:rPr>
              <a:t> de “continuation </a:t>
            </a:r>
            <a:r>
              <a:rPr lang="en-US" sz="1800" b="0" dirty="0" err="1" smtClean="0">
                <a:ea typeface="ＭＳ Ｐゴシック"/>
              </a:rPr>
              <a:t>stochastique</a:t>
            </a:r>
            <a:r>
              <a:rPr lang="en-US" sz="1800" b="0" dirty="0" smtClean="0">
                <a:ea typeface="ＭＳ Ｐゴシック"/>
              </a:rPr>
              <a:t>”</a:t>
            </a:r>
          </a:p>
          <a:p>
            <a:pPr marL="0" indent="0">
              <a:buNone/>
            </a:pPr>
            <a:r>
              <a:rPr lang="en-US" sz="1800" dirty="0">
                <a:ea typeface="ＭＳ Ｐゴシック"/>
                <a:sym typeface="Symbol"/>
              </a:rPr>
              <a:t>	</a:t>
            </a:r>
            <a:r>
              <a:rPr lang="en-US" sz="1800" dirty="0" smtClean="0">
                <a:ea typeface="ＭＳ Ｐゴシック"/>
                <a:sym typeface="Symbol"/>
              </a:rPr>
              <a:t>  - </a:t>
            </a:r>
            <a:r>
              <a:rPr lang="en-US" sz="1800" b="0" dirty="0" smtClean="0">
                <a:ea typeface="ＭＳ Ｐゴシック"/>
              </a:rPr>
              <a:t>convergence </a:t>
            </a:r>
            <a:r>
              <a:rPr lang="en-US" sz="1800" b="0" dirty="0" err="1" smtClean="0">
                <a:ea typeface="ＭＳ Ｐゴシック"/>
              </a:rPr>
              <a:t>globale</a:t>
            </a:r>
            <a:r>
              <a:rPr lang="en-US" sz="1800" b="0" dirty="0" smtClean="0">
                <a:ea typeface="ＭＳ Ｐゴシック"/>
              </a:rPr>
              <a:t> </a:t>
            </a:r>
            <a:r>
              <a:rPr lang="en-US" sz="1800" b="0" dirty="0" err="1" smtClean="0">
                <a:ea typeface="ＭＳ Ｐゴシック"/>
              </a:rPr>
              <a:t>assurée</a:t>
            </a:r>
            <a:r>
              <a:rPr lang="en-US" sz="1800" b="0" dirty="0" smtClean="0">
                <a:ea typeface="ＭＳ Ｐゴシック"/>
              </a:rPr>
              <a:t> par des conditions </a:t>
            </a:r>
            <a:r>
              <a:rPr lang="en-US" sz="1800" b="0" dirty="0" err="1" smtClean="0">
                <a:ea typeface="ＭＳ Ｐゴシック"/>
              </a:rPr>
              <a:t>très</a:t>
            </a:r>
            <a:r>
              <a:rPr lang="en-US" sz="1800" b="0" dirty="0" smtClean="0">
                <a:ea typeface="ＭＳ Ｐゴシック"/>
              </a:rPr>
              <a:t> simples</a:t>
            </a:r>
          </a:p>
          <a:p>
            <a:pPr marL="0" indent="0">
              <a:buNone/>
            </a:pPr>
            <a:r>
              <a:rPr lang="en-US" sz="1800" dirty="0">
                <a:ea typeface="ＭＳ Ｐゴシック"/>
                <a:sym typeface="Symbol"/>
              </a:rPr>
              <a:t>	</a:t>
            </a:r>
            <a:r>
              <a:rPr lang="en-US" sz="1800" dirty="0" smtClean="0">
                <a:ea typeface="ＭＳ Ｐゴシック"/>
                <a:sym typeface="Symbol"/>
              </a:rPr>
              <a:t>  - </a:t>
            </a:r>
            <a:r>
              <a:rPr lang="en-US" sz="1800" b="0" dirty="0" smtClean="0">
                <a:ea typeface="ＭＳ Ｐゴシック"/>
              </a:rPr>
              <a:t>Performance </a:t>
            </a:r>
            <a:r>
              <a:rPr lang="en-US" sz="1800" b="0" dirty="0" err="1" smtClean="0">
                <a:ea typeface="ＭＳ Ｐゴシック"/>
              </a:rPr>
              <a:t>très</a:t>
            </a:r>
            <a:r>
              <a:rPr lang="en-US" sz="1800" b="0" dirty="0" smtClean="0">
                <a:ea typeface="ＭＳ Ｐゴシック"/>
              </a:rPr>
              <a:t> </a:t>
            </a:r>
            <a:r>
              <a:rPr lang="en-US" sz="1800" b="0" dirty="0" err="1" smtClean="0">
                <a:ea typeface="ＭＳ Ｐゴシック"/>
              </a:rPr>
              <a:t>supérieures</a:t>
            </a:r>
            <a:r>
              <a:rPr lang="en-US" sz="1800" b="0" dirty="0" smtClean="0">
                <a:ea typeface="ＭＳ Ｐゴシック"/>
              </a:rPr>
              <a:t> aux </a:t>
            </a:r>
            <a:r>
              <a:rPr lang="en-US" sz="1800" b="0" dirty="0" err="1" smtClean="0">
                <a:ea typeface="ＭＳ Ｐゴシック"/>
              </a:rPr>
              <a:t>algorithmes</a:t>
            </a:r>
            <a:r>
              <a:rPr lang="en-US" sz="1800" b="0" dirty="0" smtClean="0">
                <a:ea typeface="ＭＳ Ｐゴシック"/>
              </a:rPr>
              <a:t> de </a:t>
            </a:r>
            <a:r>
              <a:rPr lang="en-US" sz="1800" b="0" dirty="0" err="1" smtClean="0">
                <a:ea typeface="ＭＳ Ｐゴシック"/>
              </a:rPr>
              <a:t>recuit</a:t>
            </a:r>
            <a:r>
              <a:rPr lang="en-US" sz="1800" b="0" dirty="0" smtClean="0">
                <a:ea typeface="ＭＳ Ｐゴシック"/>
              </a:rPr>
              <a:t> </a:t>
            </a:r>
            <a:r>
              <a:rPr lang="en-US" sz="1800" b="0" dirty="0" err="1" smtClean="0">
                <a:ea typeface="ＭＳ Ｐゴシック"/>
              </a:rPr>
              <a:t>conventionnels</a:t>
            </a:r>
            <a:endParaRPr lang="en-US" sz="1800" b="0" dirty="0">
              <a:ea typeface="ＭＳ Ｐゴシック"/>
            </a:endParaRPr>
          </a:p>
          <a:p>
            <a:pPr marL="0" indent="0">
              <a:buNone/>
            </a:pPr>
            <a:endParaRPr lang="en-US" sz="1800" dirty="0" smtClean="0">
              <a:ea typeface="ＭＳ Ｐゴシック"/>
            </a:endParaRPr>
          </a:p>
          <a:p>
            <a:pPr marL="0" indent="0">
              <a:buNone/>
            </a:pPr>
            <a:r>
              <a:rPr lang="en-US" sz="1800" dirty="0" smtClean="0">
                <a:ea typeface="ＭＳ Ｐゴシック"/>
              </a:rPr>
              <a:t>	</a:t>
            </a:r>
            <a:r>
              <a:rPr lang="en-US" sz="1800" b="0" dirty="0" smtClean="0">
                <a:solidFill>
                  <a:srgbClr val="0070C0"/>
                </a:solidFill>
                <a:ea typeface="ＭＳ Ｐゴシック"/>
              </a:rPr>
              <a:t>[</a:t>
            </a:r>
            <a:r>
              <a:rPr lang="en-US" sz="1800" b="0" dirty="0" err="1" smtClean="0">
                <a:solidFill>
                  <a:srgbClr val="0070C0"/>
                </a:solidFill>
                <a:ea typeface="ＭＳ Ｐゴシック"/>
              </a:rPr>
              <a:t>Robini</a:t>
            </a:r>
            <a:r>
              <a:rPr lang="en-US" sz="1800" b="0" dirty="0" smtClean="0">
                <a:solidFill>
                  <a:srgbClr val="0070C0"/>
                </a:solidFill>
                <a:ea typeface="ＭＳ Ｐゴシック"/>
              </a:rPr>
              <a:t> et </a:t>
            </a:r>
            <a:r>
              <a:rPr lang="en-US" sz="1800" b="0" dirty="0" err="1" smtClean="0">
                <a:solidFill>
                  <a:srgbClr val="0070C0"/>
                </a:solidFill>
                <a:ea typeface="ＭＳ Ｐゴシック"/>
              </a:rPr>
              <a:t>Magnin</a:t>
            </a:r>
            <a:r>
              <a:rPr lang="en-US" sz="1800" b="0" dirty="0" smtClean="0">
                <a:solidFill>
                  <a:srgbClr val="0070C0"/>
                </a:solidFill>
                <a:ea typeface="ＭＳ Ｐゴシック"/>
              </a:rPr>
              <a:t>, SIAM J. Imaging Sciences, 2010]</a:t>
            </a:r>
          </a:p>
          <a:p>
            <a:pPr marL="0" indent="0">
              <a:buNone/>
            </a:pPr>
            <a:r>
              <a:rPr lang="en-US" sz="1800" b="0" dirty="0" smtClean="0">
                <a:solidFill>
                  <a:srgbClr val="0070C0"/>
                </a:solidFill>
                <a:ea typeface="ＭＳ Ｐゴシック"/>
              </a:rPr>
              <a:t>	[</a:t>
            </a:r>
            <a:r>
              <a:rPr lang="en-US" sz="1800" b="0" dirty="0" err="1" smtClean="0">
                <a:solidFill>
                  <a:srgbClr val="0070C0"/>
                </a:solidFill>
                <a:ea typeface="ＭＳ Ｐゴシック"/>
              </a:rPr>
              <a:t>Robini</a:t>
            </a:r>
            <a:r>
              <a:rPr lang="en-US" sz="1800" b="0" dirty="0" smtClean="0">
                <a:solidFill>
                  <a:srgbClr val="0070C0"/>
                </a:solidFill>
                <a:ea typeface="ＭＳ Ｐゴシック"/>
              </a:rPr>
              <a:t> et </a:t>
            </a:r>
            <a:r>
              <a:rPr lang="en-US" sz="1800" b="0" dirty="0" err="1" smtClean="0">
                <a:solidFill>
                  <a:srgbClr val="0070C0"/>
                </a:solidFill>
                <a:ea typeface="ＭＳ Ｐゴシック"/>
              </a:rPr>
              <a:t>Reissman</a:t>
            </a:r>
            <a:r>
              <a:rPr lang="en-US" sz="1800" b="0" dirty="0" smtClean="0">
                <a:solidFill>
                  <a:srgbClr val="0070C0"/>
                </a:solidFill>
                <a:ea typeface="ＭＳ Ｐゴシック"/>
              </a:rPr>
              <a:t>, Statistics and </a:t>
            </a:r>
            <a:r>
              <a:rPr lang="en-US" sz="1800" b="0" dirty="0" err="1" smtClean="0">
                <a:solidFill>
                  <a:srgbClr val="0070C0"/>
                </a:solidFill>
                <a:ea typeface="ＭＳ Ｐゴシック"/>
              </a:rPr>
              <a:t>Probility</a:t>
            </a:r>
            <a:r>
              <a:rPr lang="en-US" sz="1800" b="0" dirty="0" smtClean="0">
                <a:solidFill>
                  <a:srgbClr val="0070C0"/>
                </a:solidFill>
                <a:ea typeface="ＭＳ Ｐゴシック"/>
              </a:rPr>
              <a:t> Letters, 2011]</a:t>
            </a:r>
          </a:p>
          <a:p>
            <a:pPr marL="0" indent="0">
              <a:buNone/>
            </a:pPr>
            <a:r>
              <a:rPr lang="en-US" sz="1800" b="0" dirty="0" smtClean="0">
                <a:solidFill>
                  <a:srgbClr val="0070C0"/>
                </a:solidFill>
                <a:ea typeface="ＭＳ Ｐゴシック"/>
              </a:rPr>
              <a:t>	[</a:t>
            </a:r>
            <a:r>
              <a:rPr lang="en-US" sz="1800" b="0" dirty="0" err="1" smtClean="0">
                <a:solidFill>
                  <a:srgbClr val="0070C0"/>
                </a:solidFill>
                <a:ea typeface="ＭＳ Ｐゴシック"/>
              </a:rPr>
              <a:t>Robini</a:t>
            </a:r>
            <a:r>
              <a:rPr lang="en-US" sz="1800" b="0" dirty="0" smtClean="0">
                <a:solidFill>
                  <a:srgbClr val="0070C0"/>
                </a:solidFill>
                <a:ea typeface="ＭＳ Ｐゴシック"/>
              </a:rPr>
              <a:t>, Handbook of Optimization, Springer, 2012]</a:t>
            </a:r>
          </a:p>
          <a:p>
            <a:pPr marL="0" indent="0">
              <a:buNone/>
            </a:pPr>
            <a:r>
              <a:rPr lang="en-US" sz="1800" b="0" dirty="0" smtClean="0">
                <a:solidFill>
                  <a:srgbClr val="0070C0"/>
                </a:solidFill>
                <a:ea typeface="ＭＳ Ｐゴシック"/>
              </a:rPr>
              <a:t>	[</a:t>
            </a:r>
            <a:r>
              <a:rPr lang="en-US" sz="1800" b="0" dirty="0" err="1" smtClean="0">
                <a:solidFill>
                  <a:srgbClr val="0070C0"/>
                </a:solidFill>
                <a:ea typeface="ＭＳ Ｐゴシック"/>
              </a:rPr>
              <a:t>Robini</a:t>
            </a:r>
            <a:r>
              <a:rPr lang="en-US" sz="1800" b="0" dirty="0" smtClean="0">
                <a:solidFill>
                  <a:srgbClr val="0070C0"/>
                </a:solidFill>
                <a:ea typeface="ＭＳ Ｐゴシック"/>
              </a:rPr>
              <a:t> et </a:t>
            </a:r>
            <a:r>
              <a:rPr lang="en-US" sz="1800" b="0" dirty="0" err="1" smtClean="0">
                <a:solidFill>
                  <a:srgbClr val="0070C0"/>
                </a:solidFill>
                <a:ea typeface="ＭＳ Ｐゴシック"/>
              </a:rPr>
              <a:t>Reissman</a:t>
            </a:r>
            <a:r>
              <a:rPr lang="en-US" sz="1800" b="0" dirty="0" smtClean="0">
                <a:solidFill>
                  <a:srgbClr val="0070C0"/>
                </a:solidFill>
                <a:ea typeface="ＭＳ Ｐゴシック"/>
              </a:rPr>
              <a:t>, J. Global Optimization, 2013]</a:t>
            </a:r>
          </a:p>
        </p:txBody>
      </p:sp>
    </p:spTree>
    <p:extLst>
      <p:ext uri="{BB962C8B-B14F-4D97-AF65-F5344CB8AC3E}">
        <p14:creationId xmlns:p14="http://schemas.microsoft.com/office/powerpoint/2010/main" val="980054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ea typeface="ＭＳ Ｐゴシック"/>
              </a:rPr>
              <a:t>Equipe 4 – Régularisation en reconstruction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161509" y="850938"/>
            <a:ext cx="8865985" cy="2983108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err="1">
                <a:ea typeface="ＭＳ Ｐゴシック"/>
              </a:rPr>
              <a:t>Problème</a:t>
            </a:r>
            <a:r>
              <a:rPr lang="en-US" sz="1800" dirty="0">
                <a:ea typeface="ＭＳ Ｐゴシック"/>
              </a:rPr>
              <a:t> : </a:t>
            </a:r>
            <a:r>
              <a:rPr lang="en-US" sz="1800" b="0" dirty="0" err="1" smtClean="0">
                <a:ea typeface="ＭＳ Ｐゴシック"/>
              </a:rPr>
              <a:t>diminuer</a:t>
            </a:r>
            <a:r>
              <a:rPr lang="en-US" sz="1800" b="0" dirty="0" smtClean="0">
                <a:ea typeface="ＭＳ Ｐゴシック"/>
              </a:rPr>
              <a:t> les </a:t>
            </a:r>
            <a:r>
              <a:rPr lang="en-US" sz="1800" b="0" dirty="0" err="1" smtClean="0">
                <a:ea typeface="ＭＳ Ｐゴシック"/>
              </a:rPr>
              <a:t>effets</a:t>
            </a:r>
            <a:r>
              <a:rPr lang="en-US" sz="1800" b="0" dirty="0" smtClean="0">
                <a:ea typeface="ＭＳ Ｐゴシック"/>
              </a:rPr>
              <a:t> de </a:t>
            </a:r>
            <a:r>
              <a:rPr lang="en-US" sz="1800" b="0" dirty="0" err="1" smtClean="0">
                <a:ea typeface="ＭＳ Ｐゴシック"/>
              </a:rPr>
              <a:t>marche</a:t>
            </a:r>
            <a:r>
              <a:rPr lang="en-US" sz="1800" b="0" dirty="0" smtClean="0">
                <a:ea typeface="ＭＳ Ｐゴシック"/>
              </a:rPr>
              <a:t> </a:t>
            </a:r>
            <a:r>
              <a:rPr lang="en-US" sz="1800" b="0" dirty="0" err="1" smtClean="0">
                <a:ea typeface="ＭＳ Ｐゴシック"/>
              </a:rPr>
              <a:t>d’escalier</a:t>
            </a:r>
            <a:r>
              <a:rPr lang="en-US" sz="1800" b="0" dirty="0" smtClean="0">
                <a:ea typeface="ＭＳ Ｐゴシック"/>
              </a:rPr>
              <a:t> et le bruit </a:t>
            </a:r>
            <a:r>
              <a:rPr lang="en-US" sz="1800" b="0" dirty="0" err="1" smtClean="0">
                <a:ea typeface="ＭＳ Ｐゴシック"/>
              </a:rPr>
              <a:t>sur</a:t>
            </a:r>
            <a:r>
              <a:rPr lang="en-US" sz="1800" b="0" dirty="0" smtClean="0">
                <a:ea typeface="ＭＳ Ｐゴシック"/>
              </a:rPr>
              <a:t> les </a:t>
            </a:r>
            <a:r>
              <a:rPr lang="en-US" sz="1800" b="0" dirty="0" err="1" smtClean="0">
                <a:ea typeface="ＭＳ Ｐゴシック"/>
              </a:rPr>
              <a:t>lignes</a:t>
            </a:r>
            <a:r>
              <a:rPr lang="en-US" sz="1800" b="0" dirty="0" smtClean="0">
                <a:ea typeface="ＭＳ Ｐゴシック"/>
              </a:rPr>
              <a:t> de </a:t>
            </a:r>
            <a:r>
              <a:rPr lang="en-US" sz="1800" b="0" dirty="0" err="1" smtClean="0">
                <a:ea typeface="ＭＳ Ｐゴシック"/>
              </a:rPr>
              <a:t>niveau</a:t>
            </a:r>
            <a:r>
              <a:rPr lang="en-US" sz="1800" b="0" dirty="0">
                <a:ea typeface="ＭＳ Ｐゴシック"/>
              </a:rPr>
              <a:t> </a:t>
            </a:r>
            <a:r>
              <a:rPr lang="en-US" sz="1800" b="0" dirty="0" smtClean="0">
                <a:ea typeface="ＭＳ Ｐゴシック"/>
              </a:rPr>
              <a:t>tout </a:t>
            </a:r>
            <a:r>
              <a:rPr lang="en-US" sz="1800" b="0" dirty="0" err="1" smtClean="0">
                <a:ea typeface="ＭＳ Ｐゴシック"/>
              </a:rPr>
              <a:t>en</a:t>
            </a:r>
            <a:r>
              <a:rPr lang="en-US" sz="1800" b="0" dirty="0" smtClean="0">
                <a:ea typeface="ＭＳ Ｐゴシック"/>
              </a:rPr>
              <a:t> </a:t>
            </a:r>
            <a:r>
              <a:rPr lang="en-US" sz="1800" b="0" dirty="0" err="1" smtClean="0">
                <a:ea typeface="ＭＳ Ｐゴシック"/>
              </a:rPr>
              <a:t>préservant</a:t>
            </a:r>
            <a:r>
              <a:rPr lang="en-US" sz="1800" b="0" dirty="0" smtClean="0">
                <a:ea typeface="ＭＳ Ｐゴシック"/>
              </a:rPr>
              <a:t> les </a:t>
            </a:r>
            <a:r>
              <a:rPr lang="en-US" sz="1800" b="0" dirty="0" err="1" smtClean="0">
                <a:ea typeface="ＭＳ Ｐゴシック"/>
              </a:rPr>
              <a:t>discontinuités</a:t>
            </a:r>
            <a:r>
              <a:rPr lang="en-US" sz="1800" b="0" dirty="0" smtClean="0">
                <a:ea typeface="ＭＳ Ｐゴシック"/>
              </a:rPr>
              <a:t> </a:t>
            </a:r>
            <a:r>
              <a:rPr lang="en-US" sz="1800" b="0" dirty="0" err="1" smtClean="0">
                <a:ea typeface="ＭＳ Ｐゴシック"/>
              </a:rPr>
              <a:t>significatives</a:t>
            </a:r>
            <a:endParaRPr lang="en-US" sz="1800" b="0" dirty="0">
              <a:ea typeface="ＭＳ Ｐゴシック"/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en-US" sz="1800" dirty="0" smtClean="0">
                <a:ea typeface="ＭＳ Ｐゴシック"/>
              </a:rPr>
              <a:t>Solution </a:t>
            </a:r>
            <a:r>
              <a:rPr lang="en-US" sz="1800" dirty="0">
                <a:ea typeface="ＭＳ Ｐゴシック"/>
              </a:rPr>
              <a:t>: </a:t>
            </a:r>
            <a:r>
              <a:rPr lang="en-US" sz="1800" b="0" dirty="0" err="1" smtClean="0">
                <a:ea typeface="ＭＳ Ｐゴシック"/>
              </a:rPr>
              <a:t>ajout</a:t>
            </a:r>
            <a:r>
              <a:rPr lang="en-US" sz="1800" b="0" dirty="0" smtClean="0">
                <a:ea typeface="ＭＳ Ｐゴシック"/>
              </a:rPr>
              <a:t> d’un </a:t>
            </a:r>
            <a:r>
              <a:rPr lang="en-US" sz="1800" b="0" dirty="0" err="1" smtClean="0">
                <a:ea typeface="ＭＳ Ｐゴシック"/>
              </a:rPr>
              <a:t>terme</a:t>
            </a:r>
            <a:r>
              <a:rPr lang="en-US" sz="1800" b="0" dirty="0" smtClean="0">
                <a:ea typeface="ＭＳ Ｐゴシック"/>
              </a:rPr>
              <a:t> de </a:t>
            </a:r>
            <a:r>
              <a:rPr lang="en-US" sz="1800" b="0" dirty="0" err="1" smtClean="0">
                <a:ea typeface="ＭＳ Ｐゴシック"/>
              </a:rPr>
              <a:t>régularisation</a:t>
            </a:r>
            <a:r>
              <a:rPr lang="en-US" sz="1800" b="0" dirty="0" smtClean="0">
                <a:ea typeface="ＭＳ Ｐゴシック"/>
              </a:rPr>
              <a:t> </a:t>
            </a:r>
            <a:r>
              <a:rPr lang="en-US" sz="1800" b="0" dirty="0" err="1" smtClean="0">
                <a:ea typeface="ＭＳ Ｐゴシック"/>
              </a:rPr>
              <a:t>dans</a:t>
            </a:r>
            <a:r>
              <a:rPr lang="en-US" sz="1800" b="0" dirty="0" smtClean="0">
                <a:ea typeface="ＭＳ Ｐゴシック"/>
              </a:rPr>
              <a:t> un </a:t>
            </a:r>
            <a:r>
              <a:rPr lang="en-US" sz="1800" b="0" dirty="0" err="1" smtClean="0">
                <a:ea typeface="ＭＳ Ｐゴシック"/>
              </a:rPr>
              <a:t>espace</a:t>
            </a:r>
            <a:r>
              <a:rPr lang="en-US" sz="1800" b="0" dirty="0" smtClean="0">
                <a:ea typeface="ＭＳ Ｐゴシック"/>
              </a:rPr>
              <a:t> </a:t>
            </a:r>
            <a:r>
              <a:rPr lang="en-US" sz="1800" b="0" dirty="0" err="1" smtClean="0">
                <a:ea typeface="ＭＳ Ｐゴシック"/>
              </a:rPr>
              <a:t>ondelettes</a:t>
            </a:r>
            <a:r>
              <a:rPr lang="en-US" sz="1800" b="0" dirty="0" smtClean="0">
                <a:ea typeface="ＭＳ Ｐゴシック"/>
              </a:rPr>
              <a:t> </a:t>
            </a:r>
            <a:r>
              <a:rPr lang="en-US" sz="1800" b="0" dirty="0" err="1" smtClean="0">
                <a:ea typeface="ＭＳ Ｐゴシック"/>
              </a:rPr>
              <a:t>opérant</a:t>
            </a:r>
            <a:r>
              <a:rPr lang="en-US" sz="1800" b="0" dirty="0" smtClean="0">
                <a:ea typeface="ＭＳ Ｐゴシック"/>
              </a:rPr>
              <a:t> </a:t>
            </a:r>
            <a:r>
              <a:rPr lang="en-US" sz="1800" b="0" dirty="0" err="1" smtClean="0">
                <a:ea typeface="ＭＳ Ｐゴシック"/>
              </a:rPr>
              <a:t>sur</a:t>
            </a:r>
            <a:r>
              <a:rPr lang="en-US" sz="1800" b="0" dirty="0" smtClean="0">
                <a:ea typeface="ＭＳ Ｐゴシック"/>
              </a:rPr>
              <a:t> des gradients </a:t>
            </a:r>
            <a:r>
              <a:rPr lang="en-US" sz="1800" b="0" dirty="0" err="1" smtClean="0">
                <a:ea typeface="ＭＳ Ｐゴシック"/>
              </a:rPr>
              <a:t>directionnels</a:t>
            </a:r>
            <a:r>
              <a:rPr lang="en-US" sz="1800" b="0" dirty="0" smtClean="0">
                <a:ea typeface="ＭＳ Ｐゴシック"/>
              </a:rPr>
              <a:t> </a:t>
            </a:r>
            <a:r>
              <a:rPr lang="en-US" sz="1800" b="0" dirty="0" err="1" smtClean="0">
                <a:ea typeface="ＭＳ Ｐゴシック"/>
              </a:rPr>
              <a:t>dans</a:t>
            </a:r>
            <a:r>
              <a:rPr lang="en-US" sz="1800" b="0" dirty="0" smtClean="0">
                <a:ea typeface="ＭＳ Ｐゴシック"/>
              </a:rPr>
              <a:t> les sous-</a:t>
            </a:r>
            <a:r>
              <a:rPr lang="en-US" sz="1800" b="0" dirty="0" err="1" smtClean="0">
                <a:ea typeface="ＭＳ Ｐゴシック"/>
              </a:rPr>
              <a:t>bandes</a:t>
            </a:r>
            <a:r>
              <a:rPr lang="en-US" sz="1800" b="0" dirty="0" smtClean="0">
                <a:ea typeface="ＭＳ Ｐゴシック"/>
              </a:rPr>
              <a:t> </a:t>
            </a:r>
            <a:r>
              <a:rPr lang="en-US" sz="1800" b="0" dirty="0">
                <a:ea typeface="ＭＳ Ｐゴシック"/>
              </a:rPr>
              <a:t>(</a:t>
            </a:r>
            <a:r>
              <a:rPr lang="en-US" sz="1800" b="0" dirty="0" err="1">
                <a:ea typeface="ＭＳ Ｐゴシック"/>
              </a:rPr>
              <a:t>en</a:t>
            </a:r>
            <a:r>
              <a:rPr lang="en-US" sz="1800" b="0" dirty="0">
                <a:ea typeface="ＭＳ Ｐゴシック"/>
              </a:rPr>
              <a:t> plus de la </a:t>
            </a:r>
            <a:r>
              <a:rPr lang="en-US" sz="1800" b="0" dirty="0" err="1">
                <a:ea typeface="ＭＳ Ｐゴシック"/>
              </a:rPr>
              <a:t>régularisation</a:t>
            </a:r>
            <a:r>
              <a:rPr lang="en-US" sz="1800" b="0" dirty="0">
                <a:ea typeface="ＭＳ Ｐゴシック"/>
              </a:rPr>
              <a:t> </a:t>
            </a:r>
            <a:r>
              <a:rPr lang="en-US" sz="1800" b="0" dirty="0" err="1">
                <a:ea typeface="ＭＳ Ｐゴシック"/>
              </a:rPr>
              <a:t>spatiale</a:t>
            </a:r>
            <a:r>
              <a:rPr lang="en-US" sz="1800" b="0" dirty="0">
                <a:ea typeface="ＭＳ Ｐゴシック"/>
              </a:rPr>
              <a:t> standard)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en-US" sz="1800" dirty="0" err="1" smtClean="0">
                <a:ea typeface="ＭＳ Ｐゴシック"/>
              </a:rPr>
              <a:t>Vérrous</a:t>
            </a:r>
            <a:r>
              <a:rPr lang="en-US" sz="1800" dirty="0" smtClean="0">
                <a:ea typeface="ＭＳ Ｐゴシック"/>
              </a:rPr>
              <a:t> </a:t>
            </a:r>
            <a:r>
              <a:rPr lang="en-US" sz="1800" dirty="0">
                <a:ea typeface="ＭＳ Ｐゴシック"/>
              </a:rPr>
              <a:t>: </a:t>
            </a:r>
            <a:r>
              <a:rPr lang="en-US" sz="1800" b="0" dirty="0" err="1" smtClean="0">
                <a:ea typeface="ＭＳ Ｐゴシック"/>
              </a:rPr>
              <a:t>minimisation</a:t>
            </a:r>
            <a:r>
              <a:rPr lang="en-US" sz="1800" b="0" dirty="0" smtClean="0">
                <a:ea typeface="ＭＳ Ｐゴシック"/>
              </a:rPr>
              <a:t> non-</a:t>
            </a:r>
            <a:r>
              <a:rPr lang="en-US" sz="1800" b="0" dirty="0" err="1" smtClean="0">
                <a:ea typeface="ＭＳ Ｐゴシック"/>
              </a:rPr>
              <a:t>convexe</a:t>
            </a:r>
            <a:r>
              <a:rPr lang="en-US" sz="1800" b="0" dirty="0" smtClean="0">
                <a:ea typeface="ＭＳ Ｐゴシック"/>
              </a:rPr>
              <a:t> par </a:t>
            </a:r>
            <a:r>
              <a:rPr lang="en-US" sz="1800" b="0" dirty="0" err="1" smtClean="0">
                <a:ea typeface="ＭＳ Ｐゴシック"/>
              </a:rPr>
              <a:t>une</a:t>
            </a:r>
            <a:r>
              <a:rPr lang="en-US" sz="1800" b="0" dirty="0" smtClean="0">
                <a:ea typeface="ＭＳ Ｐゴシック"/>
              </a:rPr>
              <a:t> </a:t>
            </a:r>
            <a:r>
              <a:rPr lang="en-US" sz="1800" b="0" dirty="0" err="1" smtClean="0">
                <a:ea typeface="ＭＳ Ｐゴシック"/>
              </a:rPr>
              <a:t>approche</a:t>
            </a:r>
            <a:r>
              <a:rPr lang="en-US" sz="1800" b="0" dirty="0" smtClean="0">
                <a:ea typeface="ＭＳ Ｐゴシック"/>
              </a:rPr>
              <a:t> </a:t>
            </a:r>
            <a:r>
              <a:rPr lang="en-US" sz="1800" b="0" dirty="0" err="1" smtClean="0">
                <a:ea typeface="ＭＳ Ｐゴシック"/>
              </a:rPr>
              <a:t>déterministe</a:t>
            </a:r>
            <a:endParaRPr lang="en-US" sz="1800" b="0" dirty="0">
              <a:ea typeface="ＭＳ Ｐゴシック"/>
            </a:endParaRPr>
          </a:p>
          <a:p>
            <a:pPr marL="0" indent="0">
              <a:buNone/>
            </a:pPr>
            <a:endParaRPr lang="en-US" sz="1800" b="0" dirty="0">
              <a:ea typeface="ＭＳ Ｐゴシック"/>
            </a:endParaRPr>
          </a:p>
          <a:p>
            <a:pPr marL="0" indent="0">
              <a:buNone/>
            </a:pPr>
            <a:r>
              <a:rPr lang="en-US" sz="1800" dirty="0" err="1" smtClean="0">
                <a:ea typeface="ＭＳ Ｐゴシック"/>
              </a:rPr>
              <a:t>Résultat</a:t>
            </a:r>
            <a:r>
              <a:rPr lang="en-US" sz="1800" dirty="0" smtClean="0">
                <a:ea typeface="ＭＳ Ｐゴシック"/>
              </a:rPr>
              <a:t> : </a:t>
            </a:r>
            <a:r>
              <a:rPr lang="en-US" sz="1800" b="0" dirty="0" err="1" smtClean="0">
                <a:ea typeface="ＭＳ Ｐゴシック"/>
              </a:rPr>
              <a:t>Généralisation</a:t>
            </a:r>
            <a:r>
              <a:rPr lang="en-US" sz="1800" b="0" dirty="0" smtClean="0">
                <a:ea typeface="ＭＳ Ｐゴシック"/>
              </a:rPr>
              <a:t> de la </a:t>
            </a:r>
            <a:r>
              <a:rPr lang="en-US" sz="1800" b="0" dirty="0" err="1" smtClean="0">
                <a:ea typeface="ＭＳ Ｐゴシック"/>
              </a:rPr>
              <a:t>minimisation</a:t>
            </a:r>
            <a:r>
              <a:rPr lang="en-US" sz="1800" b="0" dirty="0">
                <a:ea typeface="ＭＳ Ｐゴシック"/>
              </a:rPr>
              <a:t> </a:t>
            </a:r>
            <a:r>
              <a:rPr lang="en-US" sz="1800" b="0" dirty="0" smtClean="0">
                <a:ea typeface="ＭＳ Ｐゴシック"/>
              </a:rPr>
              <a:t>semi-</a:t>
            </a:r>
            <a:r>
              <a:rPr lang="en-US" sz="1800" b="0" dirty="0" err="1" smtClean="0">
                <a:ea typeface="ＭＳ Ｐゴシック"/>
              </a:rPr>
              <a:t>quadratique</a:t>
            </a:r>
            <a:r>
              <a:rPr lang="en-US" sz="1800" b="0" dirty="0" smtClean="0">
                <a:ea typeface="ＭＳ Ｐゴシック"/>
              </a:rPr>
              <a:t> à des </a:t>
            </a:r>
            <a:r>
              <a:rPr lang="en-US" sz="1800" b="0" dirty="0" err="1" smtClean="0">
                <a:ea typeface="ＭＳ Ｐゴシック"/>
              </a:rPr>
              <a:t>fonctions</a:t>
            </a:r>
            <a:r>
              <a:rPr lang="en-US" sz="1800" b="0" dirty="0" smtClean="0">
                <a:ea typeface="ＭＳ Ｐゴシック"/>
              </a:rPr>
              <a:t> de </a:t>
            </a:r>
            <a:r>
              <a:rPr lang="en-US" sz="1800" b="0" dirty="0" err="1" smtClean="0">
                <a:ea typeface="ＭＳ Ｐゴシック"/>
              </a:rPr>
              <a:t>coût</a:t>
            </a:r>
            <a:r>
              <a:rPr lang="en-US" sz="1800" b="0" dirty="0" smtClean="0">
                <a:ea typeface="ＭＳ Ｐゴシック"/>
              </a:rPr>
              <a:t> non </a:t>
            </a:r>
            <a:r>
              <a:rPr lang="en-US" sz="1800" b="0" dirty="0" err="1" smtClean="0">
                <a:ea typeface="ＭＳ Ｐゴシック"/>
              </a:rPr>
              <a:t>convexes</a:t>
            </a:r>
            <a:r>
              <a:rPr lang="en-US" sz="1800" b="0" dirty="0">
                <a:ea typeface="ＭＳ Ｐゴシック"/>
              </a:rPr>
              <a:t> </a:t>
            </a:r>
            <a:r>
              <a:rPr lang="en-US" sz="1800" b="0" dirty="0" err="1" smtClean="0">
                <a:ea typeface="ＭＳ Ｐゴシック"/>
              </a:rPr>
              <a:t>comportant</a:t>
            </a:r>
            <a:r>
              <a:rPr lang="en-US" sz="1800" b="0" dirty="0" smtClean="0">
                <a:ea typeface="ＭＳ Ｐゴシック"/>
              </a:rPr>
              <a:t> un </a:t>
            </a:r>
            <a:r>
              <a:rPr lang="en-US" sz="1800" b="0" dirty="0" err="1" smtClean="0">
                <a:ea typeface="ＭＳ Ｐゴシック"/>
              </a:rPr>
              <a:t>terme</a:t>
            </a:r>
            <a:r>
              <a:rPr lang="en-US" sz="1800" b="0" dirty="0" smtClean="0">
                <a:ea typeface="ＭＳ Ｐゴシック"/>
              </a:rPr>
              <a:t> </a:t>
            </a:r>
            <a:r>
              <a:rPr lang="en-US" sz="1800" b="0" dirty="0" err="1" smtClean="0">
                <a:ea typeface="ＭＳ Ｐゴシック"/>
              </a:rPr>
              <a:t>d’attache</a:t>
            </a:r>
            <a:r>
              <a:rPr lang="en-US" sz="1800" b="0" dirty="0" smtClean="0">
                <a:ea typeface="ＭＳ Ｐゴシック"/>
              </a:rPr>
              <a:t> aux </a:t>
            </a:r>
            <a:r>
              <a:rPr lang="en-US" sz="1800" b="0" dirty="0" err="1" smtClean="0">
                <a:ea typeface="ＭＳ Ｐゴシック"/>
              </a:rPr>
              <a:t>données</a:t>
            </a:r>
            <a:r>
              <a:rPr lang="en-US" sz="1800" b="0" dirty="0" smtClean="0">
                <a:ea typeface="ＭＳ Ｐゴシック"/>
              </a:rPr>
              <a:t> non </a:t>
            </a:r>
            <a:r>
              <a:rPr lang="en-US" sz="1800" b="0" dirty="0" err="1" smtClean="0">
                <a:ea typeface="ＭＳ Ｐゴシック"/>
              </a:rPr>
              <a:t>quadratique</a:t>
            </a:r>
            <a:endParaRPr lang="en-US" sz="1800" b="0" dirty="0">
              <a:ea typeface="ＭＳ Ｐゴシック"/>
            </a:endParaRPr>
          </a:p>
          <a:p>
            <a:pPr marL="0" indent="0">
              <a:buNone/>
            </a:pPr>
            <a:r>
              <a:rPr lang="en-US" sz="1800" b="0" dirty="0" smtClean="0">
                <a:solidFill>
                  <a:srgbClr val="0070C0"/>
                </a:solidFill>
                <a:ea typeface="ＭＳ Ｐゴシック"/>
              </a:rPr>
              <a:t>	[</a:t>
            </a:r>
            <a:r>
              <a:rPr lang="en-US" sz="1800" b="0" dirty="0" err="1" smtClean="0">
                <a:solidFill>
                  <a:srgbClr val="0070C0"/>
                </a:solidFill>
                <a:ea typeface="ＭＳ Ｐゴシック"/>
              </a:rPr>
              <a:t>Robini</a:t>
            </a:r>
            <a:r>
              <a:rPr lang="en-US" sz="1800" b="0" dirty="0" smtClean="0">
                <a:solidFill>
                  <a:srgbClr val="0070C0"/>
                </a:solidFill>
                <a:ea typeface="ＭＳ Ｐゴシック"/>
              </a:rPr>
              <a:t>, Zhu et Luo, Inverse Problems and Imaging, 2013]</a:t>
            </a:r>
          </a:p>
          <a:p>
            <a:pPr marL="0" indent="0">
              <a:buNone/>
            </a:pPr>
            <a:r>
              <a:rPr lang="en-US" sz="1800" dirty="0" smtClean="0">
                <a:ea typeface="ＭＳ Ｐゴシック"/>
              </a:rPr>
              <a:t>     </a:t>
            </a:r>
            <a:endParaRPr lang="en-US" sz="1800" dirty="0">
              <a:ea typeface="ＭＳ Ｐゴシック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55" y="3945912"/>
            <a:ext cx="1676021" cy="1676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775" y="3932971"/>
            <a:ext cx="1665185" cy="1665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995" y="3932970"/>
            <a:ext cx="1665185" cy="1665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220" y="3924346"/>
            <a:ext cx="1665185" cy="1665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77693" y="394591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  <a:cs typeface="ＭＳ Ｐゴシック"/>
              </a:rPr>
              <a:t>1</a:t>
            </a:r>
            <a:endParaRPr lang="en-US" sz="1600" dirty="0">
              <a:solidFill>
                <a:srgbClr val="FF0000"/>
              </a:solidFill>
              <a:latin typeface="+mn-lt"/>
              <a:cs typeface="ＭＳ Ｐゴシック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302918" y="394591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+mn-lt"/>
                <a:cs typeface="ＭＳ Ｐゴシック"/>
              </a:rPr>
              <a:t>2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283138" y="393668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  <a:cs typeface="ＭＳ Ｐゴシック"/>
              </a:rPr>
              <a:t>3</a:t>
            </a:r>
            <a:endParaRPr lang="en-US" sz="1600" dirty="0">
              <a:solidFill>
                <a:srgbClr val="FF0000"/>
              </a:solidFill>
              <a:latin typeface="+mn-lt"/>
              <a:cs typeface="ＭＳ Ｐゴシック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308363" y="394591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+mn-lt"/>
                <a:cs typeface="ＭＳ Ｐゴシック"/>
              </a:rPr>
              <a:t>4</a:t>
            </a:r>
            <a:endParaRPr lang="en-US" sz="1600" dirty="0" smtClean="0">
              <a:solidFill>
                <a:srgbClr val="FF0000"/>
              </a:solidFill>
              <a:latin typeface="+mn-lt"/>
              <a:cs typeface="ＭＳ Ｐゴシック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22124" y="5769550"/>
            <a:ext cx="85940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  <a:cs typeface="ＭＳ Ｐゴシック"/>
              </a:rPr>
              <a:t>1. </a:t>
            </a:r>
            <a:r>
              <a:rPr lang="en-US" sz="1600" dirty="0" err="1" smtClean="0">
                <a:latin typeface="+mn-lt"/>
                <a:cs typeface="ＭＳ Ｐゴシック"/>
              </a:rPr>
              <a:t>données</a:t>
            </a:r>
            <a:r>
              <a:rPr lang="en-US" sz="1600" dirty="0">
                <a:latin typeface="+mn-lt"/>
                <a:cs typeface="ＭＳ Ｐゴシック"/>
              </a:rPr>
              <a:t>;  </a:t>
            </a:r>
            <a:r>
              <a:rPr lang="en-US" sz="1600" dirty="0">
                <a:solidFill>
                  <a:srgbClr val="FF0000"/>
                </a:solidFill>
                <a:latin typeface="+mn-lt"/>
                <a:cs typeface="ＭＳ Ｐゴシック"/>
              </a:rPr>
              <a:t>2</a:t>
            </a:r>
            <a:r>
              <a:rPr lang="en-US" sz="1600" dirty="0" smtClean="0">
                <a:solidFill>
                  <a:srgbClr val="FF0000"/>
                </a:solidFill>
                <a:latin typeface="+mn-lt"/>
                <a:cs typeface="ＭＳ Ｐゴシック"/>
              </a:rPr>
              <a:t>. </a:t>
            </a:r>
            <a:r>
              <a:rPr lang="en-US" sz="1600" dirty="0" err="1" smtClean="0">
                <a:latin typeface="+mn-lt"/>
                <a:cs typeface="ＭＳ Ｐゴシック"/>
              </a:rPr>
              <a:t>attache</a:t>
            </a:r>
            <a:r>
              <a:rPr lang="en-US" sz="1600" dirty="0" smtClean="0">
                <a:latin typeface="+mn-lt"/>
                <a:cs typeface="ＭＳ Ｐゴシック"/>
              </a:rPr>
              <a:t> aux </a:t>
            </a:r>
            <a:r>
              <a:rPr lang="en-US" sz="1600" dirty="0" err="1" smtClean="0">
                <a:latin typeface="+mn-lt"/>
                <a:cs typeface="ＭＳ Ｐゴシック"/>
              </a:rPr>
              <a:t>données</a:t>
            </a:r>
            <a:r>
              <a:rPr lang="en-US" sz="1600" dirty="0" smtClean="0">
                <a:latin typeface="+mn-lt"/>
                <a:cs typeface="ＭＳ Ｐゴシック"/>
              </a:rPr>
              <a:t> </a:t>
            </a:r>
            <a:r>
              <a:rPr lang="en-US" sz="1600" dirty="0" err="1" smtClean="0">
                <a:latin typeface="+mn-lt"/>
                <a:cs typeface="ＭＳ Ｐゴシック"/>
              </a:rPr>
              <a:t>quadratique</a:t>
            </a:r>
            <a:r>
              <a:rPr lang="en-US" sz="1600" dirty="0" smtClean="0">
                <a:latin typeface="+mn-lt"/>
                <a:cs typeface="ＭＳ Ｐゴシック"/>
              </a:rPr>
              <a:t>;  </a:t>
            </a:r>
            <a:r>
              <a:rPr lang="en-US" sz="1600" dirty="0" smtClean="0">
                <a:solidFill>
                  <a:srgbClr val="FF0000"/>
                </a:solidFill>
                <a:latin typeface="+mn-lt"/>
                <a:cs typeface="ＭＳ Ｐゴシック"/>
              </a:rPr>
              <a:t>3.</a:t>
            </a:r>
            <a:r>
              <a:rPr lang="en-US" sz="1600" dirty="0" smtClean="0">
                <a:latin typeface="+mn-lt"/>
                <a:cs typeface="ＭＳ Ｐゴシック"/>
              </a:rPr>
              <a:t> </a:t>
            </a:r>
            <a:r>
              <a:rPr lang="en-US" sz="1600" dirty="0" err="1" smtClean="0">
                <a:latin typeface="+mn-lt"/>
                <a:cs typeface="ＭＳ Ｐゴシック"/>
              </a:rPr>
              <a:t>attache</a:t>
            </a:r>
            <a:r>
              <a:rPr lang="en-US" sz="1600" dirty="0" smtClean="0">
                <a:latin typeface="+mn-lt"/>
                <a:cs typeface="ＭＳ Ｐゴシック"/>
              </a:rPr>
              <a:t> aux </a:t>
            </a:r>
            <a:r>
              <a:rPr lang="en-US" sz="1600" dirty="0" err="1" smtClean="0">
                <a:latin typeface="+mn-lt"/>
                <a:cs typeface="ＭＳ Ｐゴシック"/>
              </a:rPr>
              <a:t>données</a:t>
            </a:r>
            <a:r>
              <a:rPr lang="en-US" sz="1600" dirty="0" smtClean="0">
                <a:latin typeface="+mn-lt"/>
                <a:cs typeface="ＭＳ Ｐゴシック"/>
              </a:rPr>
              <a:t> non </a:t>
            </a:r>
            <a:r>
              <a:rPr lang="en-US" sz="1600" dirty="0" err="1" smtClean="0">
                <a:latin typeface="+mn-lt"/>
                <a:cs typeface="ＭＳ Ｐゴシック"/>
              </a:rPr>
              <a:t>quadratique</a:t>
            </a:r>
            <a:r>
              <a:rPr lang="en-US" sz="1600" dirty="0" smtClean="0">
                <a:latin typeface="+mn-lt"/>
                <a:cs typeface="ＭＳ Ｐゴシック"/>
              </a:rPr>
              <a:t>;</a:t>
            </a:r>
          </a:p>
          <a:p>
            <a:r>
              <a:rPr lang="en-US" sz="1600" dirty="0">
                <a:solidFill>
                  <a:srgbClr val="FF0000"/>
                </a:solidFill>
                <a:latin typeface="+mn-lt"/>
                <a:cs typeface="ＭＳ Ｐゴシック"/>
              </a:rPr>
              <a:t>4. </a:t>
            </a:r>
            <a:r>
              <a:rPr lang="en-US" sz="1600" dirty="0" err="1" smtClean="0">
                <a:latin typeface="+mn-lt"/>
                <a:cs typeface="ＭＳ Ｐゴシック"/>
              </a:rPr>
              <a:t>attache</a:t>
            </a:r>
            <a:r>
              <a:rPr lang="en-US" sz="1600" dirty="0" smtClean="0">
                <a:latin typeface="+mn-lt"/>
                <a:cs typeface="ＭＳ Ｐゴシック"/>
              </a:rPr>
              <a:t> aux </a:t>
            </a:r>
            <a:r>
              <a:rPr lang="en-US" sz="1600" dirty="0" err="1" smtClean="0">
                <a:latin typeface="+mn-lt"/>
                <a:cs typeface="ＭＳ Ｐゴシック"/>
              </a:rPr>
              <a:t>données</a:t>
            </a:r>
            <a:r>
              <a:rPr lang="en-US" sz="1600" dirty="0" smtClean="0">
                <a:latin typeface="+mn-lt"/>
                <a:cs typeface="ＭＳ Ｐゴシック"/>
              </a:rPr>
              <a:t> </a:t>
            </a:r>
            <a:r>
              <a:rPr lang="en-US" sz="1600" dirty="0">
                <a:latin typeface="+mn-lt"/>
                <a:cs typeface="ＭＳ Ｐゴシック"/>
              </a:rPr>
              <a:t>non </a:t>
            </a:r>
            <a:r>
              <a:rPr lang="en-US" sz="1600" dirty="0" err="1">
                <a:latin typeface="+mn-lt"/>
                <a:cs typeface="ＭＳ Ｐゴシック"/>
              </a:rPr>
              <a:t>quadratique</a:t>
            </a:r>
            <a:r>
              <a:rPr lang="en-US" sz="1600" dirty="0">
                <a:latin typeface="+mn-lt"/>
                <a:cs typeface="ＭＳ Ｐゴシック"/>
              </a:rPr>
              <a:t> + </a:t>
            </a:r>
            <a:r>
              <a:rPr lang="en-US" sz="1600" dirty="0" err="1">
                <a:latin typeface="+mn-lt"/>
                <a:cs typeface="ＭＳ Ｐゴシック"/>
              </a:rPr>
              <a:t>régularisation</a:t>
            </a:r>
            <a:r>
              <a:rPr lang="en-US" sz="1600" dirty="0">
                <a:latin typeface="+mn-lt"/>
                <a:cs typeface="ＭＳ Ｐゴシック"/>
              </a:rPr>
              <a:t> </a:t>
            </a:r>
            <a:r>
              <a:rPr lang="en-US" sz="1600" dirty="0" smtClean="0">
                <a:latin typeface="+mn-lt"/>
                <a:cs typeface="ＭＳ Ｐゴシック"/>
              </a:rPr>
              <a:t>des gradients </a:t>
            </a:r>
            <a:r>
              <a:rPr lang="en-US" sz="1600" dirty="0" err="1" smtClean="0">
                <a:latin typeface="+mn-lt"/>
                <a:cs typeface="ＭＳ Ｐゴシック"/>
              </a:rPr>
              <a:t>dans</a:t>
            </a:r>
            <a:r>
              <a:rPr lang="en-US" sz="1600" dirty="0" smtClean="0">
                <a:latin typeface="+mn-lt"/>
                <a:cs typeface="ＭＳ Ｐゴシック"/>
              </a:rPr>
              <a:t> un </a:t>
            </a:r>
            <a:r>
              <a:rPr lang="en-US" sz="1600" dirty="0" err="1" smtClean="0">
                <a:latin typeface="+mn-lt"/>
                <a:cs typeface="ＭＳ Ｐゴシック"/>
              </a:rPr>
              <a:t>espace</a:t>
            </a:r>
            <a:r>
              <a:rPr lang="en-US" sz="1600" dirty="0" smtClean="0">
                <a:latin typeface="+mn-lt"/>
                <a:cs typeface="ＭＳ Ｐゴシック"/>
              </a:rPr>
              <a:t> </a:t>
            </a:r>
            <a:r>
              <a:rPr lang="en-US" sz="1600" dirty="0" err="1" smtClean="0">
                <a:latin typeface="+mn-lt"/>
                <a:cs typeface="ＭＳ Ｐゴシック"/>
              </a:rPr>
              <a:t>ondelettes</a:t>
            </a:r>
            <a:endParaRPr lang="en-US" sz="1600" dirty="0">
              <a:latin typeface="+mn-lt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966915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ea typeface="ＭＳ Ｐゴシック"/>
              </a:rPr>
              <a:t>Equipe 4 – </a:t>
            </a:r>
            <a:r>
              <a:rPr lang="fr-FR" dirty="0">
                <a:ea typeface="ＭＳ Ｐゴシック"/>
              </a:rPr>
              <a:t>Synergies entre équipes</a:t>
            </a:r>
            <a:endParaRPr lang="fr-FR" dirty="0" smtClean="0">
              <a:ea typeface="ＭＳ Ｐゴシック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61510" y="1448780"/>
            <a:ext cx="8820980" cy="504056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err="1" smtClean="0">
                <a:ea typeface="ＭＳ Ｐゴシック"/>
              </a:rPr>
              <a:t>Équipe</a:t>
            </a:r>
            <a:r>
              <a:rPr lang="en-US" sz="1800" dirty="0" smtClean="0">
                <a:ea typeface="ＭＳ Ｐゴシック"/>
              </a:rPr>
              <a:t> 1 : </a:t>
            </a:r>
            <a:r>
              <a:rPr lang="en-US" sz="1800" b="0" dirty="0" smtClean="0">
                <a:ea typeface="ＭＳ Ｐゴシック"/>
              </a:rPr>
              <a:t>IRM de diffusion </a:t>
            </a:r>
            <a:r>
              <a:rPr lang="en-US" sz="1800" b="0" dirty="0" err="1" smtClean="0">
                <a:ea typeface="ＭＳ Ｐゴシック"/>
              </a:rPr>
              <a:t>cardiaque</a:t>
            </a:r>
            <a:endParaRPr lang="en-US" sz="1800" b="0" dirty="0">
              <a:ea typeface="ＭＳ Ｐゴシック"/>
            </a:endParaRPr>
          </a:p>
          <a:p>
            <a:pPr marL="0" indent="0">
              <a:buNone/>
            </a:pPr>
            <a:r>
              <a:rPr lang="en-US" sz="1800" b="0" dirty="0">
                <a:solidFill>
                  <a:srgbClr val="0070C0"/>
                </a:solidFill>
                <a:ea typeface="ＭＳ Ｐゴシック"/>
              </a:rPr>
              <a:t>	</a:t>
            </a:r>
            <a:r>
              <a:rPr lang="en-US" sz="1800" b="0" dirty="0" smtClean="0">
                <a:solidFill>
                  <a:srgbClr val="0070C0"/>
                </a:solidFill>
                <a:ea typeface="ＭＳ Ｐゴシック"/>
              </a:rPr>
              <a:t>[Li, </a:t>
            </a:r>
            <a:r>
              <a:rPr lang="en-US" sz="1800" b="0" dirty="0" err="1" smtClean="0">
                <a:ea typeface="ＭＳ Ｐゴシック"/>
              </a:rPr>
              <a:t>Robini</a:t>
            </a:r>
            <a:r>
              <a:rPr lang="en-US" sz="1800" b="0" dirty="0" smtClean="0">
                <a:solidFill>
                  <a:srgbClr val="0070C0"/>
                </a:solidFill>
                <a:ea typeface="ＭＳ Ｐゴシック"/>
              </a:rPr>
              <a:t>, Yang, </a:t>
            </a:r>
            <a:r>
              <a:rPr lang="en-US" sz="1800" b="0" dirty="0" err="1" smtClean="0">
                <a:solidFill>
                  <a:srgbClr val="0070C0"/>
                </a:solidFill>
                <a:ea typeface="ＭＳ Ｐゴシック"/>
              </a:rPr>
              <a:t>Magnin</a:t>
            </a:r>
            <a:r>
              <a:rPr lang="en-US" sz="1800" b="0" dirty="0" smtClean="0">
                <a:solidFill>
                  <a:srgbClr val="0070C0"/>
                </a:solidFill>
                <a:ea typeface="ＭＳ Ｐゴシック"/>
              </a:rPr>
              <a:t> et Zhu, IEEE Trans. Biomedical Engineering, 2014]</a:t>
            </a:r>
          </a:p>
          <a:p>
            <a:pPr marL="0" indent="0">
              <a:buNone/>
            </a:pPr>
            <a:r>
              <a:rPr lang="en-US" sz="1800" b="0" dirty="0">
                <a:solidFill>
                  <a:srgbClr val="0070C0"/>
                </a:solidFill>
                <a:ea typeface="ＭＳ Ｐゴシック"/>
              </a:rPr>
              <a:t>	</a:t>
            </a:r>
            <a:r>
              <a:rPr lang="en-US" sz="1800" b="0" dirty="0" smtClean="0">
                <a:solidFill>
                  <a:srgbClr val="0070C0"/>
                </a:solidFill>
                <a:ea typeface="ＭＳ Ｐゴシック"/>
              </a:rPr>
              <a:t>[Yang, Zhu, Luo, </a:t>
            </a:r>
            <a:r>
              <a:rPr lang="en-US" sz="1800" b="0" dirty="0" err="1" smtClean="0">
                <a:ea typeface="ＭＳ Ｐゴシック"/>
              </a:rPr>
              <a:t>Robini</a:t>
            </a:r>
            <a:r>
              <a:rPr lang="en-US" sz="1800" b="0" dirty="0" smtClean="0">
                <a:solidFill>
                  <a:srgbClr val="0070C0"/>
                </a:solidFill>
                <a:ea typeface="ＭＳ Ｐゴシック"/>
              </a:rPr>
              <a:t>, </a:t>
            </a:r>
            <a:r>
              <a:rPr lang="en-US" sz="1800" b="0" smtClean="0">
                <a:solidFill>
                  <a:srgbClr val="0070C0"/>
                </a:solidFill>
                <a:ea typeface="ＭＳ Ｐゴシック"/>
              </a:rPr>
              <a:t>Liu et </a:t>
            </a:r>
            <a:r>
              <a:rPr lang="en-US" sz="1800" b="0" dirty="0" err="1" smtClean="0">
                <a:solidFill>
                  <a:srgbClr val="0070C0"/>
                </a:solidFill>
                <a:ea typeface="ＭＳ Ｐゴシック"/>
              </a:rPr>
              <a:t>Croisille</a:t>
            </a:r>
            <a:r>
              <a:rPr lang="en-US" sz="1800" b="0" dirty="0" smtClean="0">
                <a:solidFill>
                  <a:srgbClr val="0070C0"/>
                </a:solidFill>
                <a:ea typeface="ＭＳ Ｐゴシック"/>
              </a:rPr>
              <a:t>, IEEE J. Health Informatics, 2014]</a:t>
            </a:r>
          </a:p>
          <a:p>
            <a:pPr marL="0" indent="0">
              <a:buNone/>
            </a:pPr>
            <a:r>
              <a:rPr lang="en-US" sz="1800" b="0" dirty="0">
                <a:solidFill>
                  <a:srgbClr val="0070C0"/>
                </a:solidFill>
                <a:ea typeface="ＭＳ Ｐゴシック"/>
              </a:rPr>
              <a:t>	</a:t>
            </a:r>
            <a:r>
              <a:rPr lang="en-US" sz="1800" b="0" dirty="0" smtClean="0">
                <a:solidFill>
                  <a:srgbClr val="0070C0"/>
                </a:solidFill>
                <a:ea typeface="ＭＳ Ｐゴシック"/>
              </a:rPr>
              <a:t>[</a:t>
            </a:r>
            <a:r>
              <a:rPr lang="en-US" sz="1800" b="0" dirty="0" err="1" smtClean="0">
                <a:solidFill>
                  <a:srgbClr val="0070C0"/>
                </a:solidFill>
                <a:ea typeface="ＭＳ Ｐゴシック"/>
              </a:rPr>
              <a:t>Bao</a:t>
            </a:r>
            <a:r>
              <a:rPr lang="en-US" sz="1800" b="0" dirty="0" smtClean="0">
                <a:solidFill>
                  <a:srgbClr val="0070C0"/>
                </a:solidFill>
                <a:ea typeface="ＭＳ Ｐゴシック"/>
              </a:rPr>
              <a:t>, </a:t>
            </a:r>
            <a:r>
              <a:rPr lang="en-US" sz="1800" b="0" dirty="0" err="1" smtClean="0">
                <a:ea typeface="ＭＳ Ｐゴシック"/>
              </a:rPr>
              <a:t>Robini</a:t>
            </a:r>
            <a:r>
              <a:rPr lang="en-US" sz="1800" b="0" dirty="0" smtClean="0">
                <a:solidFill>
                  <a:srgbClr val="0070C0"/>
                </a:solidFill>
                <a:ea typeface="ＭＳ Ｐゴシック"/>
              </a:rPr>
              <a:t>, Liu et Zhu, Medical Image Analysis, 2013]</a:t>
            </a:r>
            <a:endParaRPr lang="en-US" sz="1800" b="0" dirty="0">
              <a:solidFill>
                <a:srgbClr val="0070C0"/>
              </a:solidFill>
              <a:ea typeface="ＭＳ Ｐゴシック"/>
            </a:endParaRPr>
          </a:p>
          <a:p>
            <a:pPr marL="0" indent="0">
              <a:buNone/>
            </a:pPr>
            <a:r>
              <a:rPr lang="en-US" sz="1800" b="0" dirty="0">
                <a:solidFill>
                  <a:srgbClr val="0070C0"/>
                </a:solidFill>
                <a:ea typeface="ＭＳ Ｐゴシック"/>
              </a:rPr>
              <a:t>	</a:t>
            </a:r>
            <a:r>
              <a:rPr lang="en-US" sz="1800" b="0" dirty="0" smtClean="0">
                <a:solidFill>
                  <a:srgbClr val="0070C0"/>
                </a:solidFill>
                <a:ea typeface="ＭＳ Ｐゴシック"/>
              </a:rPr>
              <a:t>[Yang, Zhu, </a:t>
            </a:r>
            <a:r>
              <a:rPr lang="en-US" sz="1800" b="0" dirty="0" err="1" smtClean="0">
                <a:solidFill>
                  <a:srgbClr val="0070C0"/>
                </a:solidFill>
                <a:ea typeface="ＭＳ Ｐゴシック"/>
              </a:rPr>
              <a:t>Rapacci</a:t>
            </a:r>
            <a:r>
              <a:rPr lang="en-US" sz="1800" b="0" dirty="0" smtClean="0">
                <a:solidFill>
                  <a:srgbClr val="0070C0"/>
                </a:solidFill>
                <a:ea typeface="ＭＳ Ｐゴシック"/>
              </a:rPr>
              <a:t>, Luo, </a:t>
            </a:r>
            <a:r>
              <a:rPr lang="en-US" sz="1800" b="0" dirty="0" err="1" smtClean="0">
                <a:ea typeface="ＭＳ Ｐゴシック"/>
              </a:rPr>
              <a:t>Robini</a:t>
            </a:r>
            <a:r>
              <a:rPr lang="en-US" sz="1800" b="0" dirty="0" smtClean="0">
                <a:ea typeface="ＭＳ Ｐゴシック"/>
              </a:rPr>
              <a:t> </a:t>
            </a:r>
            <a:r>
              <a:rPr lang="en-US" sz="1800" b="0" dirty="0" smtClean="0">
                <a:solidFill>
                  <a:srgbClr val="0070C0"/>
                </a:solidFill>
                <a:ea typeface="ＭＳ Ｐゴシック"/>
              </a:rPr>
              <a:t>et </a:t>
            </a:r>
            <a:r>
              <a:rPr lang="en-US" sz="1800" b="0" dirty="0" err="1" smtClean="0">
                <a:solidFill>
                  <a:srgbClr val="0070C0"/>
                </a:solidFill>
                <a:ea typeface="ＭＳ Ｐゴシック"/>
              </a:rPr>
              <a:t>Croisille</a:t>
            </a:r>
            <a:r>
              <a:rPr lang="en-US" sz="1800" b="0" dirty="0" smtClean="0">
                <a:solidFill>
                  <a:srgbClr val="0070C0"/>
                </a:solidFill>
                <a:ea typeface="ＭＳ Ｐゴシック"/>
              </a:rPr>
              <a:t>, Physics in Medicine and Biology, 2011]</a:t>
            </a:r>
            <a:endParaRPr lang="en-US" sz="1800" b="0" dirty="0">
              <a:solidFill>
                <a:srgbClr val="0070C0"/>
              </a:solidFill>
              <a:ea typeface="ＭＳ Ｐゴシック"/>
            </a:endParaRPr>
          </a:p>
          <a:p>
            <a:pPr marL="0" indent="0">
              <a:buNone/>
            </a:pPr>
            <a:r>
              <a:rPr lang="en-US" sz="1800" b="0" dirty="0" smtClean="0">
                <a:ea typeface="ＭＳ Ｐゴシック"/>
              </a:rPr>
              <a:t>	</a:t>
            </a:r>
            <a:r>
              <a:rPr lang="en-US" sz="1800" b="0" dirty="0" smtClean="0">
                <a:solidFill>
                  <a:srgbClr val="0070C0"/>
                </a:solidFill>
                <a:ea typeface="ＭＳ Ｐゴシック"/>
              </a:rPr>
              <a:t>[</a:t>
            </a:r>
            <a:r>
              <a:rPr lang="en-US" sz="1800" b="0" dirty="0" err="1" smtClean="0">
                <a:solidFill>
                  <a:srgbClr val="0070C0"/>
                </a:solidFill>
                <a:ea typeface="ＭＳ Ｐゴシック"/>
              </a:rPr>
              <a:t>Frindel</a:t>
            </a:r>
            <a:r>
              <a:rPr lang="en-US" sz="1800" b="0" dirty="0" smtClean="0">
                <a:solidFill>
                  <a:srgbClr val="0070C0"/>
                </a:solidFill>
                <a:ea typeface="ＭＳ Ｐゴシック"/>
              </a:rPr>
              <a:t>, </a:t>
            </a:r>
            <a:r>
              <a:rPr lang="en-US" sz="1800" b="0" dirty="0" err="1" smtClean="0">
                <a:ea typeface="ＭＳ Ｐゴシック"/>
              </a:rPr>
              <a:t>Robini</a:t>
            </a:r>
            <a:r>
              <a:rPr lang="en-US" sz="1800" b="0" dirty="0" smtClean="0">
                <a:solidFill>
                  <a:srgbClr val="0070C0"/>
                </a:solidFill>
                <a:ea typeface="ＭＳ Ｐゴシック"/>
              </a:rPr>
              <a:t>, </a:t>
            </a:r>
            <a:r>
              <a:rPr lang="en-US" sz="1800" b="0" dirty="0" err="1" smtClean="0">
                <a:solidFill>
                  <a:srgbClr val="0070C0"/>
                </a:solidFill>
                <a:ea typeface="ＭＳ Ｐゴシック"/>
              </a:rPr>
              <a:t>Croisille</a:t>
            </a:r>
            <a:r>
              <a:rPr lang="en-US" sz="1800" b="0" dirty="0" smtClean="0">
                <a:solidFill>
                  <a:srgbClr val="0070C0"/>
                </a:solidFill>
                <a:ea typeface="ＭＳ Ｐゴシック"/>
              </a:rPr>
              <a:t> et Zhu, Magnetic Resonance in Medicine, 2010]</a:t>
            </a:r>
          </a:p>
          <a:p>
            <a:pPr marL="0" indent="0">
              <a:buNone/>
            </a:pPr>
            <a:endParaRPr lang="en-US" sz="1800" b="0" dirty="0" smtClean="0">
              <a:solidFill>
                <a:srgbClr val="0070C0"/>
              </a:solidFill>
              <a:ea typeface="ＭＳ Ｐゴシック"/>
            </a:endParaRPr>
          </a:p>
          <a:p>
            <a:pPr marL="0" indent="0">
              <a:buNone/>
            </a:pPr>
            <a:r>
              <a:rPr lang="en-US" sz="1800" dirty="0" err="1">
                <a:ea typeface="ＭＳ Ｐゴシック"/>
              </a:rPr>
              <a:t>Équipe</a:t>
            </a:r>
            <a:r>
              <a:rPr lang="en-US" sz="1800" dirty="0">
                <a:ea typeface="ＭＳ Ｐゴシック"/>
              </a:rPr>
              <a:t> 3 : </a:t>
            </a:r>
            <a:r>
              <a:rPr lang="en-US" sz="1800" b="0" dirty="0" err="1">
                <a:ea typeface="ＭＳ Ｐゴシック"/>
              </a:rPr>
              <a:t>Imagerie</a:t>
            </a:r>
            <a:r>
              <a:rPr lang="en-US" sz="1800" b="0" dirty="0">
                <a:ea typeface="ＭＳ Ｐゴシック"/>
              </a:rPr>
              <a:t> </a:t>
            </a:r>
            <a:r>
              <a:rPr lang="en-US" sz="1800" b="0" dirty="0" err="1">
                <a:ea typeface="ＭＳ Ｐゴシック"/>
              </a:rPr>
              <a:t>ultrasonore</a:t>
            </a:r>
            <a:endParaRPr lang="en-US" sz="1800" b="0" dirty="0">
              <a:ea typeface="ＭＳ Ｐゴシック"/>
            </a:endParaRPr>
          </a:p>
          <a:p>
            <a:pPr marL="0" indent="0">
              <a:buNone/>
            </a:pPr>
            <a:r>
              <a:rPr lang="en-US" sz="1800" b="0" dirty="0">
                <a:solidFill>
                  <a:srgbClr val="0070C0"/>
                </a:solidFill>
                <a:ea typeface="ＭＳ Ｐゴシック"/>
              </a:rPr>
              <a:t>	[</a:t>
            </a:r>
            <a:r>
              <a:rPr lang="en-US" sz="1800" b="0" dirty="0" err="1">
                <a:solidFill>
                  <a:srgbClr val="0070C0"/>
                </a:solidFill>
                <a:ea typeface="ＭＳ Ｐゴシック"/>
              </a:rPr>
              <a:t>Diarra</a:t>
            </a:r>
            <a:r>
              <a:rPr lang="en-US" sz="1800" b="0" dirty="0">
                <a:solidFill>
                  <a:srgbClr val="0070C0"/>
                </a:solidFill>
                <a:ea typeface="ＭＳ Ｐゴシック"/>
              </a:rPr>
              <a:t>, </a:t>
            </a:r>
            <a:r>
              <a:rPr lang="en-US" sz="1800" b="0" dirty="0" err="1">
                <a:ea typeface="ＭＳ Ｐゴシック"/>
              </a:rPr>
              <a:t>Robini</a:t>
            </a:r>
            <a:r>
              <a:rPr lang="en-US" sz="1800" b="0" dirty="0">
                <a:solidFill>
                  <a:srgbClr val="0070C0"/>
                </a:solidFill>
                <a:ea typeface="ＭＳ Ｐゴシック"/>
              </a:rPr>
              <a:t>, </a:t>
            </a:r>
            <a:r>
              <a:rPr lang="en-US" sz="1800" b="0" dirty="0" err="1">
                <a:solidFill>
                  <a:srgbClr val="0070C0"/>
                </a:solidFill>
                <a:ea typeface="ＭＳ Ｐゴシック"/>
              </a:rPr>
              <a:t>Tortoli</a:t>
            </a:r>
            <a:r>
              <a:rPr lang="en-US" sz="1800" b="0" dirty="0">
                <a:solidFill>
                  <a:srgbClr val="0070C0"/>
                </a:solidFill>
                <a:ea typeface="ＭＳ Ｐゴシック"/>
              </a:rPr>
              <a:t>, </a:t>
            </a:r>
            <a:r>
              <a:rPr lang="en-US" sz="1800" b="0" dirty="0" err="1">
                <a:solidFill>
                  <a:srgbClr val="0070C0"/>
                </a:solidFill>
                <a:ea typeface="ＭＳ Ｐゴシック"/>
              </a:rPr>
              <a:t>Cachard</a:t>
            </a:r>
            <a:r>
              <a:rPr lang="en-US" sz="1800" b="0" dirty="0">
                <a:solidFill>
                  <a:srgbClr val="0070C0"/>
                </a:solidFill>
                <a:ea typeface="ＭＳ Ｐゴシック"/>
              </a:rPr>
              <a:t> et </a:t>
            </a:r>
            <a:r>
              <a:rPr lang="en-US" sz="1800" b="0" dirty="0" err="1">
                <a:solidFill>
                  <a:srgbClr val="0070C0"/>
                </a:solidFill>
                <a:ea typeface="ＭＳ Ｐゴシック"/>
              </a:rPr>
              <a:t>Liebgott</a:t>
            </a:r>
            <a:r>
              <a:rPr lang="en-US" sz="1800" b="0" dirty="0">
                <a:solidFill>
                  <a:srgbClr val="0070C0"/>
                </a:solidFill>
                <a:ea typeface="ＭＳ Ｐゴシック"/>
              </a:rPr>
              <a:t>, IEEE Trans. Biomedical Engineering, 2013]</a:t>
            </a:r>
          </a:p>
          <a:p>
            <a:pPr marL="0" indent="0">
              <a:buNone/>
            </a:pPr>
            <a:endParaRPr lang="en-US" sz="1800" b="0" dirty="0">
              <a:solidFill>
                <a:srgbClr val="0070C0"/>
              </a:solidFill>
              <a:ea typeface="ＭＳ Ｐゴシック"/>
            </a:endParaRPr>
          </a:p>
          <a:p>
            <a:pPr marL="0" indent="0">
              <a:buNone/>
            </a:pPr>
            <a:r>
              <a:rPr lang="en-US" sz="1800" dirty="0" err="1" smtClean="0">
                <a:ea typeface="ＭＳ Ｐゴシック"/>
              </a:rPr>
              <a:t>Équipe</a:t>
            </a:r>
            <a:r>
              <a:rPr lang="en-US" sz="1800" dirty="0" smtClean="0">
                <a:ea typeface="ＭＳ Ｐゴシック"/>
              </a:rPr>
              <a:t> 6 </a:t>
            </a:r>
            <a:r>
              <a:rPr lang="en-US" sz="1800" dirty="0">
                <a:ea typeface="ＭＳ Ｐゴシック"/>
              </a:rPr>
              <a:t>: </a:t>
            </a:r>
            <a:r>
              <a:rPr lang="en-US" sz="1800" b="0" dirty="0">
                <a:ea typeface="ＭＳ Ｐゴシック"/>
              </a:rPr>
              <a:t>IRM de </a:t>
            </a:r>
            <a:r>
              <a:rPr lang="en-US" sz="1800" b="0" dirty="0" smtClean="0">
                <a:ea typeface="ＭＳ Ｐゴシック"/>
              </a:rPr>
              <a:t>perfusion </a:t>
            </a:r>
            <a:r>
              <a:rPr lang="en-US" sz="1800" b="0" dirty="0" err="1" smtClean="0">
                <a:ea typeface="ＭＳ Ｐゴシック"/>
              </a:rPr>
              <a:t>cérébrale</a:t>
            </a:r>
            <a:endParaRPr lang="en-US" sz="1800" b="0" dirty="0">
              <a:ea typeface="ＭＳ Ｐゴシック"/>
            </a:endParaRPr>
          </a:p>
          <a:p>
            <a:pPr marL="0" indent="0">
              <a:buNone/>
            </a:pPr>
            <a:r>
              <a:rPr lang="en-US" sz="1800" b="0" dirty="0">
                <a:solidFill>
                  <a:srgbClr val="0070C0"/>
                </a:solidFill>
                <a:ea typeface="ＭＳ Ｐゴシック"/>
              </a:rPr>
              <a:t>	</a:t>
            </a:r>
            <a:r>
              <a:rPr lang="en-US" sz="1800" b="0" dirty="0" smtClean="0">
                <a:solidFill>
                  <a:srgbClr val="0070C0"/>
                </a:solidFill>
                <a:ea typeface="ＭＳ Ｐゴシック"/>
              </a:rPr>
              <a:t>[</a:t>
            </a:r>
            <a:r>
              <a:rPr lang="en-US" sz="1800" b="0" dirty="0" err="1" smtClean="0">
                <a:solidFill>
                  <a:srgbClr val="0070C0"/>
                </a:solidFill>
                <a:ea typeface="ＭＳ Ｐゴシック"/>
              </a:rPr>
              <a:t>Frindel</a:t>
            </a:r>
            <a:r>
              <a:rPr lang="en-US" sz="1800" b="0" dirty="0" smtClean="0">
                <a:solidFill>
                  <a:srgbClr val="0070C0"/>
                </a:solidFill>
                <a:ea typeface="ＭＳ Ｐゴシック"/>
              </a:rPr>
              <a:t>, </a:t>
            </a:r>
            <a:r>
              <a:rPr lang="en-US" sz="1800" b="0" dirty="0" err="1" smtClean="0">
                <a:ea typeface="ＭＳ Ｐゴシック"/>
              </a:rPr>
              <a:t>Robini</a:t>
            </a:r>
            <a:r>
              <a:rPr lang="en-US" sz="1800" b="0" dirty="0" smtClean="0">
                <a:solidFill>
                  <a:srgbClr val="0070C0"/>
                </a:solidFill>
                <a:ea typeface="ＭＳ Ｐゴシック"/>
              </a:rPr>
              <a:t> et Rousseau, </a:t>
            </a:r>
            <a:r>
              <a:rPr lang="en-US" sz="1800" b="0" dirty="0">
                <a:solidFill>
                  <a:srgbClr val="0070C0"/>
                </a:solidFill>
                <a:ea typeface="ＭＳ Ｐゴシック"/>
              </a:rPr>
              <a:t>Medical Image Analysis, </a:t>
            </a:r>
            <a:r>
              <a:rPr lang="en-US" sz="1800" b="0" dirty="0" smtClean="0">
                <a:solidFill>
                  <a:srgbClr val="0070C0"/>
                </a:solidFill>
                <a:ea typeface="ＭＳ Ｐゴシック"/>
              </a:rPr>
              <a:t>2014]</a:t>
            </a:r>
          </a:p>
          <a:p>
            <a:pPr marL="0" indent="0">
              <a:buNone/>
            </a:pPr>
            <a:endParaRPr lang="en-US" sz="1800" b="0" dirty="0">
              <a:solidFill>
                <a:srgbClr val="0070C0"/>
              </a:solidFill>
              <a:ea typeface="ＭＳ Ｐゴシック"/>
            </a:endParaRPr>
          </a:p>
          <a:p>
            <a:pPr marL="0" indent="0">
              <a:buNone/>
            </a:pPr>
            <a:endParaRPr lang="en-US" sz="1800" b="0" dirty="0" smtClean="0">
              <a:ea typeface="ＭＳ Ｐゴシック"/>
            </a:endParaRPr>
          </a:p>
          <a:p>
            <a:pPr marL="0" indent="0">
              <a:buNone/>
            </a:pPr>
            <a:r>
              <a:rPr lang="en-US" sz="1800" dirty="0" smtClean="0">
                <a:ea typeface="ＭＳ Ｐゴシック"/>
              </a:rPr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984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4506</TotalTime>
  <Words>205</Words>
  <Application>Microsoft Macintosh PowerPoint</Application>
  <PresentationFormat>On-screen Show (4:3)</PresentationFormat>
  <Paragraphs>43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Thème Office</vt:lpstr>
      <vt:lpstr>Equipe 4 – Optimisation stochastique</vt:lpstr>
      <vt:lpstr>Equipe 4 – Régularisation en reconstruction</vt:lpstr>
      <vt:lpstr>Equipe 4 – Synergies entre équipes</vt:lpstr>
    </vt:vector>
  </TitlesOfParts>
  <Company>XX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xx xx</dc:creator>
  <cp:lastModifiedBy>Françoise Peyrin</cp:lastModifiedBy>
  <cp:revision>159</cp:revision>
  <cp:lastPrinted>2012-05-25T11:13:40Z</cp:lastPrinted>
  <dcterms:created xsi:type="dcterms:W3CDTF">2009-08-27T06:45:37Z</dcterms:created>
  <dcterms:modified xsi:type="dcterms:W3CDTF">2015-01-21T11:38:19Z</dcterms:modified>
</cp:coreProperties>
</file>